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9" r:id="rId3"/>
    <p:sldId id="258" r:id="rId4"/>
    <p:sldId id="265" r:id="rId5"/>
    <p:sldId id="267" r:id="rId6"/>
    <p:sldId id="270" r:id="rId7"/>
    <p:sldId id="268" r:id="rId8"/>
    <p:sldId id="266" r:id="rId9"/>
    <p:sldId id="264" r:id="rId10"/>
    <p:sldId id="269" r:id="rId11"/>
    <p:sldId id="271" r:id="rId12"/>
    <p:sldId id="272" r:id="rId13"/>
    <p:sldId id="273" r:id="rId14"/>
    <p:sldId id="284" r:id="rId15"/>
  </p:sldIdLst>
  <p:sldSz cx="9144000" cy="6858000" type="screen4x3"/>
  <p:notesSz cx="6735763" cy="9799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7">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622" autoAdjust="0"/>
  </p:normalViewPr>
  <p:slideViewPr>
    <p:cSldViewPr>
      <p:cViewPr varScale="1">
        <p:scale>
          <a:sx n="50" d="100"/>
          <a:sy n="50" d="100"/>
        </p:scale>
        <p:origin x="934" y="30"/>
      </p:cViewPr>
      <p:guideLst>
        <p:guide orient="horz" pos="2160"/>
        <p:guide pos="2880"/>
      </p:guideLst>
    </p:cSldViewPr>
  </p:slideViewPr>
  <p:notesTextViewPr>
    <p:cViewPr>
      <p:scale>
        <a:sx n="1" d="1"/>
        <a:sy n="1" d="1"/>
      </p:scale>
      <p:origin x="0" y="0"/>
    </p:cViewPr>
  </p:notesTextViewPr>
  <p:notesViewPr>
    <p:cSldViewPr>
      <p:cViewPr varScale="1">
        <p:scale>
          <a:sx n="37" d="100"/>
          <a:sy n="37" d="100"/>
        </p:scale>
        <p:origin x="-2043" y="-66"/>
      </p:cViewPr>
      <p:guideLst>
        <p:guide orient="horz" pos="308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8998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89982"/>
          </a:xfrm>
          <a:prstGeom prst="rect">
            <a:avLst/>
          </a:prstGeom>
        </p:spPr>
        <p:txBody>
          <a:bodyPr vert="horz" lIns="91440" tIns="45720" rIns="91440" bIns="45720" rtlCol="0"/>
          <a:lstStyle>
            <a:lvl1pPr algn="r">
              <a:defRPr sz="1200"/>
            </a:lvl1pPr>
          </a:lstStyle>
          <a:p>
            <a:fld id="{8E6ABA14-4BDF-42A1-81A5-8133DB752DE7}" type="datetimeFigureOut">
              <a:rPr kumimoji="1" lang="ja-JP" altLang="en-US" smtClean="0"/>
              <a:t>2018/10/2</a:t>
            </a:fld>
            <a:endParaRPr kumimoji="1" lang="ja-JP" altLang="en-US"/>
          </a:p>
        </p:txBody>
      </p:sp>
      <p:sp>
        <p:nvSpPr>
          <p:cNvPr id="4" name="フッター プレースホルダー 3"/>
          <p:cNvSpPr>
            <a:spLocks noGrp="1"/>
          </p:cNvSpPr>
          <p:nvPr>
            <p:ph type="ftr" sz="quarter" idx="2"/>
          </p:nvPr>
        </p:nvSpPr>
        <p:spPr>
          <a:xfrm>
            <a:off x="0" y="9307955"/>
            <a:ext cx="2918831" cy="48998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07955"/>
            <a:ext cx="2918831" cy="489982"/>
          </a:xfrm>
          <a:prstGeom prst="rect">
            <a:avLst/>
          </a:prstGeom>
        </p:spPr>
        <p:txBody>
          <a:bodyPr vert="horz" lIns="91440" tIns="45720" rIns="91440" bIns="45720" rtlCol="0" anchor="b"/>
          <a:lstStyle>
            <a:lvl1pPr algn="r">
              <a:defRPr sz="1200"/>
            </a:lvl1pPr>
          </a:lstStyle>
          <a:p>
            <a:fld id="{E3C26876-1B17-41F6-95A0-842B1FEE93FC}" type="slidenum">
              <a:rPr kumimoji="1" lang="ja-JP" altLang="en-US" smtClean="0"/>
              <a:t>‹#›</a:t>
            </a:fld>
            <a:endParaRPr kumimoji="1" lang="ja-JP" altLang="en-US"/>
          </a:p>
        </p:txBody>
      </p:sp>
    </p:spTree>
    <p:extLst>
      <p:ext uri="{BB962C8B-B14F-4D97-AF65-F5344CB8AC3E}">
        <p14:creationId xmlns:p14="http://schemas.microsoft.com/office/powerpoint/2010/main" val="3321396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8998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89982"/>
          </a:xfrm>
          <a:prstGeom prst="rect">
            <a:avLst/>
          </a:prstGeom>
        </p:spPr>
        <p:txBody>
          <a:bodyPr vert="horz" lIns="91440" tIns="45720" rIns="91440" bIns="45720" rtlCol="0"/>
          <a:lstStyle>
            <a:lvl1pPr algn="r">
              <a:defRPr sz="1200"/>
            </a:lvl1pPr>
          </a:lstStyle>
          <a:p>
            <a:fld id="{F721328A-2111-41BE-BD74-A58EF757E9A2}" type="datetimeFigureOut">
              <a:rPr kumimoji="1" lang="ja-JP" altLang="en-US" smtClean="0"/>
              <a:t>2018/10/2</a:t>
            </a:fld>
            <a:endParaRPr kumimoji="1" lang="ja-JP" altLang="en-US"/>
          </a:p>
        </p:txBody>
      </p:sp>
      <p:sp>
        <p:nvSpPr>
          <p:cNvPr id="4" name="スライド イメージ プレースホルダー 3"/>
          <p:cNvSpPr>
            <a:spLocks noGrp="1" noRot="1" noChangeAspect="1"/>
          </p:cNvSpPr>
          <p:nvPr>
            <p:ph type="sldImg" idx="2"/>
          </p:nvPr>
        </p:nvSpPr>
        <p:spPr>
          <a:xfrm>
            <a:off x="919163" y="735013"/>
            <a:ext cx="4897437" cy="36750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54828"/>
            <a:ext cx="5388610" cy="440983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07955"/>
            <a:ext cx="2918831" cy="48998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07955"/>
            <a:ext cx="2918831" cy="489982"/>
          </a:xfrm>
          <a:prstGeom prst="rect">
            <a:avLst/>
          </a:prstGeom>
        </p:spPr>
        <p:txBody>
          <a:bodyPr vert="horz" lIns="91440" tIns="45720" rIns="91440" bIns="45720" rtlCol="0" anchor="b"/>
          <a:lstStyle>
            <a:lvl1pPr algn="r">
              <a:defRPr sz="1200"/>
            </a:lvl1pPr>
          </a:lstStyle>
          <a:p>
            <a:fld id="{3DE49891-4E28-4C16-A3D6-8DBE7D516334}" type="slidenum">
              <a:rPr kumimoji="1" lang="ja-JP" altLang="en-US" smtClean="0"/>
              <a:t>‹#›</a:t>
            </a:fld>
            <a:endParaRPr kumimoji="1" lang="ja-JP" altLang="en-US"/>
          </a:p>
        </p:txBody>
      </p:sp>
    </p:spTree>
    <p:extLst>
      <p:ext uri="{BB962C8B-B14F-4D97-AF65-F5344CB8AC3E}">
        <p14:creationId xmlns:p14="http://schemas.microsoft.com/office/powerpoint/2010/main" val="1171469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ja-JP" sz="20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1</a:t>
            </a:fld>
            <a:endParaRPr kumimoji="1" lang="ja-JP" altLang="en-US"/>
          </a:p>
        </p:txBody>
      </p:sp>
    </p:spTree>
    <p:extLst>
      <p:ext uri="{BB962C8B-B14F-4D97-AF65-F5344CB8AC3E}">
        <p14:creationId xmlns:p14="http://schemas.microsoft.com/office/powerpoint/2010/main" val="264671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800" dirty="0"/>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10</a:t>
            </a:fld>
            <a:endParaRPr kumimoji="1" lang="ja-JP" altLang="en-US"/>
          </a:p>
        </p:txBody>
      </p:sp>
    </p:spTree>
    <p:extLst>
      <p:ext uri="{BB962C8B-B14F-4D97-AF65-F5344CB8AC3E}">
        <p14:creationId xmlns:p14="http://schemas.microsoft.com/office/powerpoint/2010/main" val="1156426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11</a:t>
            </a:fld>
            <a:endParaRPr kumimoji="1" lang="ja-JP" altLang="en-US"/>
          </a:p>
        </p:txBody>
      </p:sp>
    </p:spTree>
    <p:extLst>
      <p:ext uri="{BB962C8B-B14F-4D97-AF65-F5344CB8AC3E}">
        <p14:creationId xmlns:p14="http://schemas.microsoft.com/office/powerpoint/2010/main" val="3910344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800" dirty="0" smtClean="0"/>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12</a:t>
            </a:fld>
            <a:endParaRPr kumimoji="1" lang="ja-JP" altLang="en-US"/>
          </a:p>
        </p:txBody>
      </p:sp>
    </p:spTree>
    <p:extLst>
      <p:ext uri="{BB962C8B-B14F-4D97-AF65-F5344CB8AC3E}">
        <p14:creationId xmlns:p14="http://schemas.microsoft.com/office/powerpoint/2010/main" val="1188583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400" u="none" dirty="0" smtClean="0"/>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13</a:t>
            </a:fld>
            <a:endParaRPr kumimoji="1" lang="ja-JP" altLang="en-US"/>
          </a:p>
        </p:txBody>
      </p:sp>
    </p:spTree>
    <p:extLst>
      <p:ext uri="{BB962C8B-B14F-4D97-AF65-F5344CB8AC3E}">
        <p14:creationId xmlns:p14="http://schemas.microsoft.com/office/powerpoint/2010/main" val="2446970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800" dirty="0"/>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14</a:t>
            </a:fld>
            <a:endParaRPr kumimoji="1" lang="ja-JP" altLang="en-US"/>
          </a:p>
        </p:txBody>
      </p:sp>
    </p:spTree>
    <p:extLst>
      <p:ext uri="{BB962C8B-B14F-4D97-AF65-F5344CB8AC3E}">
        <p14:creationId xmlns:p14="http://schemas.microsoft.com/office/powerpoint/2010/main" val="4179842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800" dirty="0" smtClean="0"/>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2</a:t>
            </a:fld>
            <a:endParaRPr kumimoji="1" lang="ja-JP" altLang="en-US"/>
          </a:p>
        </p:txBody>
      </p:sp>
    </p:spTree>
    <p:extLst>
      <p:ext uri="{BB962C8B-B14F-4D97-AF65-F5344CB8AC3E}">
        <p14:creationId xmlns:p14="http://schemas.microsoft.com/office/powerpoint/2010/main" val="2061437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400" dirty="0"/>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3</a:t>
            </a:fld>
            <a:endParaRPr kumimoji="1" lang="ja-JP" altLang="en-US"/>
          </a:p>
        </p:txBody>
      </p:sp>
    </p:spTree>
    <p:extLst>
      <p:ext uri="{BB962C8B-B14F-4D97-AF65-F5344CB8AC3E}">
        <p14:creationId xmlns:p14="http://schemas.microsoft.com/office/powerpoint/2010/main" val="2337286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ja-JP" sz="1300" kern="1200" dirty="0" smtClean="0">
              <a:solidFill>
                <a:schemeClr val="tx1"/>
              </a:solidFill>
              <a:effectLst/>
            </a:endParaRPr>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4</a:t>
            </a:fld>
            <a:endParaRPr kumimoji="1" lang="ja-JP" altLang="en-US"/>
          </a:p>
        </p:txBody>
      </p:sp>
    </p:spTree>
    <p:extLst>
      <p:ext uri="{BB962C8B-B14F-4D97-AF65-F5344CB8AC3E}">
        <p14:creationId xmlns:p14="http://schemas.microsoft.com/office/powerpoint/2010/main" val="615702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GB" altLang="ja-JP" sz="14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5</a:t>
            </a:fld>
            <a:endParaRPr kumimoji="1" lang="ja-JP" altLang="en-US"/>
          </a:p>
        </p:txBody>
      </p:sp>
    </p:spTree>
    <p:extLst>
      <p:ext uri="{BB962C8B-B14F-4D97-AF65-F5344CB8AC3E}">
        <p14:creationId xmlns:p14="http://schemas.microsoft.com/office/powerpoint/2010/main" val="1717478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ja-JP" sz="1400" dirty="0" smtClean="0"/>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6</a:t>
            </a:fld>
            <a:endParaRPr kumimoji="1" lang="ja-JP" altLang="en-US"/>
          </a:p>
        </p:txBody>
      </p:sp>
    </p:spTree>
    <p:extLst>
      <p:ext uri="{BB962C8B-B14F-4D97-AF65-F5344CB8AC3E}">
        <p14:creationId xmlns:p14="http://schemas.microsoft.com/office/powerpoint/2010/main" val="1790583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1600" kern="1200" dirty="0" smtClean="0">
              <a:solidFill>
                <a:schemeClr val="tx1"/>
              </a:solidFill>
              <a:effectLst/>
            </a:endParaRPr>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7</a:t>
            </a:fld>
            <a:endParaRPr kumimoji="1" lang="ja-JP" altLang="en-US"/>
          </a:p>
        </p:txBody>
      </p:sp>
    </p:spTree>
    <p:extLst>
      <p:ext uri="{BB962C8B-B14F-4D97-AF65-F5344CB8AC3E}">
        <p14:creationId xmlns:p14="http://schemas.microsoft.com/office/powerpoint/2010/main" val="1735201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800" dirty="0" smtClean="0"/>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8</a:t>
            </a:fld>
            <a:endParaRPr kumimoji="1" lang="ja-JP" altLang="en-US"/>
          </a:p>
        </p:txBody>
      </p:sp>
    </p:spTree>
    <p:extLst>
      <p:ext uri="{BB962C8B-B14F-4D97-AF65-F5344CB8AC3E}">
        <p14:creationId xmlns:p14="http://schemas.microsoft.com/office/powerpoint/2010/main" val="4169178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smtClean="0"/>
          </a:p>
        </p:txBody>
      </p:sp>
      <p:sp>
        <p:nvSpPr>
          <p:cNvPr id="4" name="スライド番号プレースホルダー 3"/>
          <p:cNvSpPr>
            <a:spLocks noGrp="1"/>
          </p:cNvSpPr>
          <p:nvPr>
            <p:ph type="sldNum" sz="quarter" idx="10"/>
          </p:nvPr>
        </p:nvSpPr>
        <p:spPr/>
        <p:txBody>
          <a:bodyPr/>
          <a:lstStyle/>
          <a:p>
            <a:fld id="{3DE49891-4E28-4C16-A3D6-8DBE7D516334}" type="slidenum">
              <a:rPr kumimoji="1" lang="ja-JP" altLang="en-US" smtClean="0"/>
              <a:t>9</a:t>
            </a:fld>
            <a:endParaRPr kumimoji="1" lang="ja-JP" altLang="en-US"/>
          </a:p>
        </p:txBody>
      </p:sp>
    </p:spTree>
    <p:extLst>
      <p:ext uri="{BB962C8B-B14F-4D97-AF65-F5344CB8AC3E}">
        <p14:creationId xmlns:p14="http://schemas.microsoft.com/office/powerpoint/2010/main" val="3259722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F439AC4-C840-44B2-8AF2-711108FBF7BD}" type="datetimeFigureOut">
              <a:rPr kumimoji="1" lang="ja-JP" altLang="en-US" smtClean="0"/>
              <a:t>2018/10/2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188C70-68D9-4483-93F2-6355A26250D3}" type="slidenum">
              <a:rPr kumimoji="1" lang="ja-JP" altLang="en-US" smtClean="0"/>
              <a:t>‹#›</a:t>
            </a:fld>
            <a:endParaRPr kumimoji="1" lang="ja-JP" altLang="en-US"/>
          </a:p>
        </p:txBody>
      </p:sp>
    </p:spTree>
    <p:extLst>
      <p:ext uri="{BB962C8B-B14F-4D97-AF65-F5344CB8AC3E}">
        <p14:creationId xmlns:p14="http://schemas.microsoft.com/office/powerpoint/2010/main" val="468261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439AC4-C840-44B2-8AF2-711108FBF7BD}" type="datetimeFigureOut">
              <a:rPr kumimoji="1" lang="ja-JP" altLang="en-US" smtClean="0"/>
              <a:t>2018/10/2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188C70-68D9-4483-93F2-6355A26250D3}" type="slidenum">
              <a:rPr kumimoji="1" lang="ja-JP" altLang="en-US" smtClean="0"/>
              <a:t>‹#›</a:t>
            </a:fld>
            <a:endParaRPr kumimoji="1" lang="ja-JP" altLang="en-US"/>
          </a:p>
        </p:txBody>
      </p:sp>
    </p:spTree>
    <p:extLst>
      <p:ext uri="{BB962C8B-B14F-4D97-AF65-F5344CB8AC3E}">
        <p14:creationId xmlns:p14="http://schemas.microsoft.com/office/powerpoint/2010/main" val="2516612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439AC4-C840-44B2-8AF2-711108FBF7BD}" type="datetimeFigureOut">
              <a:rPr kumimoji="1" lang="ja-JP" altLang="en-US" smtClean="0"/>
              <a:t>2018/10/2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188C70-68D9-4483-93F2-6355A26250D3}" type="slidenum">
              <a:rPr kumimoji="1" lang="ja-JP" altLang="en-US" smtClean="0"/>
              <a:t>‹#›</a:t>
            </a:fld>
            <a:endParaRPr kumimoji="1" lang="ja-JP" altLang="en-US"/>
          </a:p>
        </p:txBody>
      </p:sp>
    </p:spTree>
    <p:extLst>
      <p:ext uri="{BB962C8B-B14F-4D97-AF65-F5344CB8AC3E}">
        <p14:creationId xmlns:p14="http://schemas.microsoft.com/office/powerpoint/2010/main" val="88614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439AC4-C840-44B2-8AF2-711108FBF7BD}" type="datetimeFigureOut">
              <a:rPr kumimoji="1" lang="ja-JP" altLang="en-US" smtClean="0"/>
              <a:t>2018/10/2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188C70-68D9-4483-93F2-6355A26250D3}" type="slidenum">
              <a:rPr kumimoji="1" lang="ja-JP" altLang="en-US" smtClean="0"/>
              <a:t>‹#›</a:t>
            </a:fld>
            <a:endParaRPr kumimoji="1" lang="ja-JP" altLang="en-US"/>
          </a:p>
        </p:txBody>
      </p:sp>
    </p:spTree>
    <p:extLst>
      <p:ext uri="{BB962C8B-B14F-4D97-AF65-F5344CB8AC3E}">
        <p14:creationId xmlns:p14="http://schemas.microsoft.com/office/powerpoint/2010/main" val="1866962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F439AC4-C840-44B2-8AF2-711108FBF7BD}" type="datetimeFigureOut">
              <a:rPr kumimoji="1" lang="ja-JP" altLang="en-US" smtClean="0"/>
              <a:t>2018/10/2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188C70-68D9-4483-93F2-6355A26250D3}" type="slidenum">
              <a:rPr kumimoji="1" lang="ja-JP" altLang="en-US" smtClean="0"/>
              <a:t>‹#›</a:t>
            </a:fld>
            <a:endParaRPr kumimoji="1" lang="ja-JP" altLang="en-US"/>
          </a:p>
        </p:txBody>
      </p:sp>
    </p:spTree>
    <p:extLst>
      <p:ext uri="{BB962C8B-B14F-4D97-AF65-F5344CB8AC3E}">
        <p14:creationId xmlns:p14="http://schemas.microsoft.com/office/powerpoint/2010/main" val="4077328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F439AC4-C840-44B2-8AF2-711108FBF7BD}" type="datetimeFigureOut">
              <a:rPr kumimoji="1" lang="ja-JP" altLang="en-US" smtClean="0"/>
              <a:t>2018/10/2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188C70-68D9-4483-93F2-6355A26250D3}" type="slidenum">
              <a:rPr kumimoji="1" lang="ja-JP" altLang="en-US" smtClean="0"/>
              <a:t>‹#›</a:t>
            </a:fld>
            <a:endParaRPr kumimoji="1" lang="ja-JP" altLang="en-US"/>
          </a:p>
        </p:txBody>
      </p:sp>
    </p:spTree>
    <p:extLst>
      <p:ext uri="{BB962C8B-B14F-4D97-AF65-F5344CB8AC3E}">
        <p14:creationId xmlns:p14="http://schemas.microsoft.com/office/powerpoint/2010/main" val="1992378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F439AC4-C840-44B2-8AF2-711108FBF7BD}" type="datetimeFigureOut">
              <a:rPr kumimoji="1" lang="ja-JP" altLang="en-US" smtClean="0"/>
              <a:t>2018/10/2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6188C70-68D9-4483-93F2-6355A26250D3}" type="slidenum">
              <a:rPr kumimoji="1" lang="ja-JP" altLang="en-US" smtClean="0"/>
              <a:t>‹#›</a:t>
            </a:fld>
            <a:endParaRPr kumimoji="1" lang="ja-JP" altLang="en-US"/>
          </a:p>
        </p:txBody>
      </p:sp>
    </p:spTree>
    <p:extLst>
      <p:ext uri="{BB962C8B-B14F-4D97-AF65-F5344CB8AC3E}">
        <p14:creationId xmlns:p14="http://schemas.microsoft.com/office/powerpoint/2010/main" val="91201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F439AC4-C840-44B2-8AF2-711108FBF7BD}" type="datetimeFigureOut">
              <a:rPr kumimoji="1" lang="ja-JP" altLang="en-US" smtClean="0"/>
              <a:t>2018/10/2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6188C70-68D9-4483-93F2-6355A26250D3}" type="slidenum">
              <a:rPr kumimoji="1" lang="ja-JP" altLang="en-US" smtClean="0"/>
              <a:t>‹#›</a:t>
            </a:fld>
            <a:endParaRPr kumimoji="1" lang="ja-JP" altLang="en-US"/>
          </a:p>
        </p:txBody>
      </p:sp>
    </p:spTree>
    <p:extLst>
      <p:ext uri="{BB962C8B-B14F-4D97-AF65-F5344CB8AC3E}">
        <p14:creationId xmlns:p14="http://schemas.microsoft.com/office/powerpoint/2010/main" val="2334544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F439AC4-C840-44B2-8AF2-711108FBF7BD}" type="datetimeFigureOut">
              <a:rPr kumimoji="1" lang="ja-JP" altLang="en-US" smtClean="0"/>
              <a:t>2018/10/2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6188C70-68D9-4483-93F2-6355A26250D3}" type="slidenum">
              <a:rPr kumimoji="1" lang="ja-JP" altLang="en-US" smtClean="0"/>
              <a:t>‹#›</a:t>
            </a:fld>
            <a:endParaRPr kumimoji="1" lang="ja-JP" altLang="en-US"/>
          </a:p>
        </p:txBody>
      </p:sp>
    </p:spTree>
    <p:extLst>
      <p:ext uri="{BB962C8B-B14F-4D97-AF65-F5344CB8AC3E}">
        <p14:creationId xmlns:p14="http://schemas.microsoft.com/office/powerpoint/2010/main" val="3403149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F439AC4-C840-44B2-8AF2-711108FBF7BD}" type="datetimeFigureOut">
              <a:rPr kumimoji="1" lang="ja-JP" altLang="en-US" smtClean="0"/>
              <a:t>2018/10/2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188C70-68D9-4483-93F2-6355A26250D3}" type="slidenum">
              <a:rPr kumimoji="1" lang="ja-JP" altLang="en-US" smtClean="0"/>
              <a:t>‹#›</a:t>
            </a:fld>
            <a:endParaRPr kumimoji="1" lang="ja-JP" altLang="en-US"/>
          </a:p>
        </p:txBody>
      </p:sp>
    </p:spTree>
    <p:extLst>
      <p:ext uri="{BB962C8B-B14F-4D97-AF65-F5344CB8AC3E}">
        <p14:creationId xmlns:p14="http://schemas.microsoft.com/office/powerpoint/2010/main" val="391938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F439AC4-C840-44B2-8AF2-711108FBF7BD}" type="datetimeFigureOut">
              <a:rPr kumimoji="1" lang="ja-JP" altLang="en-US" smtClean="0"/>
              <a:t>2018/10/2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188C70-68D9-4483-93F2-6355A26250D3}" type="slidenum">
              <a:rPr kumimoji="1" lang="ja-JP" altLang="en-US" smtClean="0"/>
              <a:t>‹#›</a:t>
            </a:fld>
            <a:endParaRPr kumimoji="1" lang="ja-JP" altLang="en-US"/>
          </a:p>
        </p:txBody>
      </p:sp>
    </p:spTree>
    <p:extLst>
      <p:ext uri="{BB962C8B-B14F-4D97-AF65-F5344CB8AC3E}">
        <p14:creationId xmlns:p14="http://schemas.microsoft.com/office/powerpoint/2010/main" val="231675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39AC4-C840-44B2-8AF2-711108FBF7BD}" type="datetimeFigureOut">
              <a:rPr kumimoji="1" lang="ja-JP" altLang="en-US" smtClean="0"/>
              <a:t>2018/10/2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88C70-68D9-4483-93F2-6355A26250D3}" type="slidenum">
              <a:rPr kumimoji="1" lang="ja-JP" altLang="en-US" smtClean="0"/>
              <a:t>‹#›</a:t>
            </a:fld>
            <a:endParaRPr kumimoji="1" lang="ja-JP" altLang="en-US"/>
          </a:p>
        </p:txBody>
      </p:sp>
    </p:spTree>
    <p:extLst>
      <p:ext uri="{BB962C8B-B14F-4D97-AF65-F5344CB8AC3E}">
        <p14:creationId xmlns:p14="http://schemas.microsoft.com/office/powerpoint/2010/main" val="308867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Tort: A Japanese Perspective</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Koji Takahashi</a:t>
            </a:r>
          </a:p>
          <a:p>
            <a:r>
              <a:rPr lang="en-US" altLang="ja-JP" dirty="0" smtClean="0"/>
              <a:t>(</a:t>
            </a:r>
            <a:r>
              <a:rPr lang="en-US" altLang="ja-JP" dirty="0" err="1" smtClean="0"/>
              <a:t>Doshisha</a:t>
            </a:r>
            <a:r>
              <a:rPr lang="en-US" altLang="ja-JP" dirty="0" smtClean="0"/>
              <a:t> Law School)</a:t>
            </a:r>
            <a:endParaRPr kumimoji="1" lang="ja-JP" altLang="en-US" dirty="0"/>
          </a:p>
        </p:txBody>
      </p:sp>
    </p:spTree>
    <p:extLst>
      <p:ext uri="{BB962C8B-B14F-4D97-AF65-F5344CB8AC3E}">
        <p14:creationId xmlns:p14="http://schemas.microsoft.com/office/powerpoint/2010/main" val="1569947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Industrial espionage</a:t>
            </a:r>
            <a:br>
              <a:rPr lang="en-US" altLang="ja-JP" dirty="0"/>
            </a:br>
            <a:r>
              <a:rPr lang="en-US" altLang="ja-JP" dirty="0" smtClean="0"/>
              <a:t>- under the </a:t>
            </a:r>
            <a:r>
              <a:rPr lang="en-US" altLang="ja-JP" i="1" dirty="0" err="1" smtClean="0"/>
              <a:t>lex</a:t>
            </a:r>
            <a:r>
              <a:rPr lang="en-US" altLang="ja-JP" i="1" dirty="0" smtClean="0"/>
              <a:t> loci </a:t>
            </a:r>
            <a:r>
              <a:rPr lang="en-US" altLang="ja-JP" i="1" dirty="0" err="1" smtClean="0"/>
              <a:t>actus</a:t>
            </a:r>
            <a:r>
              <a:rPr lang="en-US" altLang="ja-JP" dirty="0" smtClean="0"/>
              <a:t> rule -</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Which of the harmful acts does it point to?</a:t>
            </a:r>
          </a:p>
          <a:p>
            <a:pPr lvl="1"/>
            <a:r>
              <a:rPr lang="en-US" altLang="ja-JP" dirty="0" smtClean="0"/>
              <a:t>a</a:t>
            </a:r>
            <a:r>
              <a:rPr kumimoji="1" lang="en-US" altLang="ja-JP" dirty="0" smtClean="0"/>
              <a:t>cquisition of trade secret (</a:t>
            </a:r>
            <a:r>
              <a:rPr lang="en-US" altLang="ja-JP" dirty="0" err="1"/>
              <a:t>Posco</a:t>
            </a:r>
            <a:r>
              <a:rPr lang="en-US" altLang="ja-JP" dirty="0"/>
              <a:t> case</a:t>
            </a:r>
            <a:r>
              <a:rPr lang="en-US" altLang="ja-JP" dirty="0" smtClean="0"/>
              <a:t>: in </a:t>
            </a:r>
            <a:r>
              <a:rPr kumimoji="1" lang="en-US" altLang="ja-JP" dirty="0" smtClean="0"/>
              <a:t>Japan)</a:t>
            </a:r>
          </a:p>
          <a:p>
            <a:pPr lvl="1"/>
            <a:r>
              <a:rPr lang="en-US" altLang="ja-JP" dirty="0" smtClean="0"/>
              <a:t>use </a:t>
            </a:r>
            <a:r>
              <a:rPr lang="en-US" altLang="ja-JP" dirty="0"/>
              <a:t>(</a:t>
            </a:r>
            <a:r>
              <a:rPr lang="en-US" altLang="ja-JP" dirty="0" err="1"/>
              <a:t>Posco</a:t>
            </a:r>
            <a:r>
              <a:rPr lang="en-US" altLang="ja-JP" dirty="0"/>
              <a:t> case</a:t>
            </a:r>
            <a:r>
              <a:rPr lang="en-US" altLang="ja-JP" dirty="0" smtClean="0"/>
              <a:t>: in Korea)</a:t>
            </a:r>
          </a:p>
          <a:p>
            <a:pPr lvl="1"/>
            <a:r>
              <a:rPr lang="en-US" altLang="ja-JP" dirty="0"/>
              <a:t>d</a:t>
            </a:r>
            <a:r>
              <a:rPr lang="en-US" altLang="ja-JP" dirty="0" smtClean="0"/>
              <a:t>isclosure </a:t>
            </a:r>
          </a:p>
          <a:p>
            <a:r>
              <a:rPr lang="en-US" altLang="ja-JP" dirty="0"/>
              <a:t>The </a:t>
            </a:r>
            <a:r>
              <a:rPr lang="en-US" altLang="ja-JP" i="1" dirty="0" err="1"/>
              <a:t>lex</a:t>
            </a:r>
            <a:r>
              <a:rPr lang="en-US" altLang="ja-JP" i="1" dirty="0"/>
              <a:t> loci </a:t>
            </a:r>
            <a:r>
              <a:rPr lang="en-US" altLang="ja-JP" i="1" dirty="0" err="1"/>
              <a:t>actus</a:t>
            </a:r>
            <a:r>
              <a:rPr lang="en-US" altLang="ja-JP" dirty="0"/>
              <a:t> </a:t>
            </a:r>
            <a:r>
              <a:rPr lang="en-US" altLang="ja-JP" dirty="0" smtClean="0"/>
              <a:t>rule </a:t>
            </a:r>
            <a:r>
              <a:rPr lang="en-US" altLang="ja-JP" dirty="0"/>
              <a:t>would not produce a clear answer.</a:t>
            </a:r>
            <a:endParaRPr lang="ja-JP" altLang="en-US" dirty="0"/>
          </a:p>
          <a:p>
            <a:pPr lvl="1"/>
            <a:endParaRPr lang="en-US" altLang="ja-JP" dirty="0" smtClean="0"/>
          </a:p>
        </p:txBody>
      </p:sp>
    </p:spTree>
    <p:extLst>
      <p:ext uri="{BB962C8B-B14F-4D97-AF65-F5344CB8AC3E}">
        <p14:creationId xmlns:p14="http://schemas.microsoft.com/office/powerpoint/2010/main" val="3595489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Industrial espionage</a:t>
            </a:r>
            <a:br>
              <a:rPr lang="en-US" altLang="ja-JP" dirty="0"/>
            </a:br>
            <a:r>
              <a:rPr lang="en-US" altLang="ja-JP" dirty="0"/>
              <a:t>- </a:t>
            </a:r>
            <a:r>
              <a:rPr lang="en-US" altLang="ja-JP" dirty="0" smtClean="0"/>
              <a:t>under the </a:t>
            </a:r>
            <a:r>
              <a:rPr lang="en-US" altLang="ja-JP" i="1" dirty="0" err="1"/>
              <a:t>lex</a:t>
            </a:r>
            <a:r>
              <a:rPr lang="en-US" altLang="ja-JP" i="1" dirty="0"/>
              <a:t> loci </a:t>
            </a:r>
            <a:r>
              <a:rPr lang="en-US" altLang="ja-JP" i="1" dirty="0" err="1" smtClean="0"/>
              <a:t>damni</a:t>
            </a:r>
            <a:r>
              <a:rPr lang="en-US" altLang="ja-JP" dirty="0" smtClean="0"/>
              <a:t> rule </a:t>
            </a:r>
            <a:r>
              <a:rPr lang="en-US" altLang="ja-JP" dirty="0"/>
              <a:t>-</a:t>
            </a:r>
            <a:endParaRPr kumimoji="1" lang="ja-JP" altLang="en-US" dirty="0"/>
          </a:p>
        </p:txBody>
      </p:sp>
      <p:sp>
        <p:nvSpPr>
          <p:cNvPr id="3" name="コンテンツ プレースホルダー 2"/>
          <p:cNvSpPr>
            <a:spLocks noGrp="1"/>
          </p:cNvSpPr>
          <p:nvPr>
            <p:ph idx="1"/>
          </p:nvPr>
        </p:nvSpPr>
        <p:spPr>
          <a:xfrm>
            <a:off x="457200" y="1484784"/>
            <a:ext cx="8229600" cy="4824536"/>
          </a:xfrm>
        </p:spPr>
        <p:txBody>
          <a:bodyPr>
            <a:normAutofit/>
          </a:bodyPr>
          <a:lstStyle/>
          <a:p>
            <a:r>
              <a:rPr lang="en-US" altLang="ja-JP" dirty="0" smtClean="0"/>
              <a:t>If the interest to be protected is the trade secret itself, injury would occur at the place of the </a:t>
            </a:r>
            <a:r>
              <a:rPr lang="en-US" altLang="ja-JP" dirty="0"/>
              <a:t>act (acquisition, use, </a:t>
            </a:r>
            <a:r>
              <a:rPr lang="en-US" altLang="ja-JP" dirty="0" smtClean="0"/>
              <a:t>or </a:t>
            </a:r>
            <a:r>
              <a:rPr lang="en-US" altLang="ja-JP" dirty="0"/>
              <a:t>disclosure) </a:t>
            </a:r>
            <a:r>
              <a:rPr kumimoji="1" lang="en-US" altLang="ja-JP" dirty="0" smtClean="0"/>
              <a:t>.</a:t>
            </a:r>
          </a:p>
          <a:p>
            <a:r>
              <a:rPr kumimoji="1" lang="en-US" altLang="ja-JP" dirty="0" smtClean="0"/>
              <a:t>If it is the “business interest” of the claimant, </a:t>
            </a:r>
            <a:r>
              <a:rPr lang="en-US" altLang="ja-JP" dirty="0" smtClean="0"/>
              <a:t>injury would usually occur </a:t>
            </a:r>
            <a:r>
              <a:rPr lang="en-US" altLang="ja-JP" dirty="0"/>
              <a:t>at </a:t>
            </a:r>
            <a:r>
              <a:rPr lang="en-US" altLang="ja-JP" dirty="0" smtClean="0"/>
              <a:t>the market place of the products embodying the trade secret.</a:t>
            </a:r>
          </a:p>
          <a:p>
            <a:pPr lvl="1"/>
            <a:r>
              <a:rPr lang="en-US" altLang="ja-JP" dirty="0" err="1" smtClean="0"/>
              <a:t>Posco</a:t>
            </a:r>
            <a:r>
              <a:rPr lang="en-US" altLang="ja-JP" dirty="0" smtClean="0"/>
              <a:t> case: Korea, China, and India (Mosaic principle). </a:t>
            </a:r>
            <a:r>
              <a:rPr lang="en-US" altLang="ja-JP" dirty="0"/>
              <a:t>c</a:t>
            </a:r>
            <a:r>
              <a:rPr lang="en-US" altLang="ja-JP" dirty="0" smtClean="0"/>
              <a:t>f. Japan, from which Nippon Steel would have exported (a place of ancillary damage). </a:t>
            </a:r>
          </a:p>
          <a:p>
            <a:endParaRPr kumimoji="1" lang="ja-JP" altLang="en-US" dirty="0"/>
          </a:p>
        </p:txBody>
      </p:sp>
    </p:spTree>
    <p:extLst>
      <p:ext uri="{BB962C8B-B14F-4D97-AF65-F5344CB8AC3E}">
        <p14:creationId xmlns:p14="http://schemas.microsoft.com/office/powerpoint/2010/main" val="2377250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Industrial </a:t>
            </a:r>
            <a:r>
              <a:rPr lang="en-US" altLang="ja-JP" dirty="0" smtClean="0"/>
              <a:t>espionage</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Neither </a:t>
            </a:r>
            <a:r>
              <a:rPr lang="en-US" altLang="ja-JP" dirty="0" smtClean="0"/>
              <a:t>the </a:t>
            </a:r>
            <a:r>
              <a:rPr lang="en-US" altLang="ja-JP" i="1" dirty="0" err="1" smtClean="0"/>
              <a:t>lex</a:t>
            </a:r>
            <a:r>
              <a:rPr lang="en-US" altLang="ja-JP" i="1" dirty="0" smtClean="0"/>
              <a:t> loci </a:t>
            </a:r>
            <a:r>
              <a:rPr lang="en-US" altLang="ja-JP" i="1" dirty="0" err="1" smtClean="0"/>
              <a:t>actus</a:t>
            </a:r>
            <a:r>
              <a:rPr lang="en-US" altLang="ja-JP" i="1" dirty="0" smtClean="0"/>
              <a:t> </a:t>
            </a:r>
            <a:r>
              <a:rPr lang="en-US" altLang="ja-JP" dirty="0" smtClean="0"/>
              <a:t>rule nor the </a:t>
            </a:r>
            <a:r>
              <a:rPr lang="en-US" altLang="ja-JP" i="1" dirty="0" err="1" smtClean="0"/>
              <a:t>lex</a:t>
            </a:r>
            <a:r>
              <a:rPr lang="en-US" altLang="ja-JP" i="1" dirty="0" smtClean="0"/>
              <a:t> loci </a:t>
            </a:r>
            <a:r>
              <a:rPr lang="en-US" altLang="ja-JP" i="1" dirty="0" err="1"/>
              <a:t>damni</a:t>
            </a:r>
            <a:r>
              <a:rPr lang="en-US" altLang="ja-JP" i="1" dirty="0"/>
              <a:t> </a:t>
            </a:r>
            <a:r>
              <a:rPr lang="en-US" altLang="ja-JP" dirty="0" smtClean="0"/>
              <a:t>rule produce a clear answer.  </a:t>
            </a:r>
            <a:endParaRPr lang="en-US" altLang="ja-JP" dirty="0"/>
          </a:p>
          <a:p>
            <a:r>
              <a:rPr lang="en-US" altLang="ja-JP" dirty="0"/>
              <a:t>Swiss Private International </a:t>
            </a:r>
            <a:r>
              <a:rPr lang="en-US" altLang="ja-JP" dirty="0" smtClean="0"/>
              <a:t>Law: the </a:t>
            </a:r>
            <a:r>
              <a:rPr lang="en-US" altLang="ja-JP" dirty="0"/>
              <a:t>law of the seat of the </a:t>
            </a:r>
            <a:r>
              <a:rPr lang="en-US" altLang="ja-JP" dirty="0" smtClean="0"/>
              <a:t>injured company </a:t>
            </a:r>
            <a:r>
              <a:rPr lang="en-US" altLang="ja-JP" dirty="0"/>
              <a:t>(Article 136(2</a:t>
            </a:r>
            <a:r>
              <a:rPr lang="en-US" altLang="ja-JP" dirty="0" smtClean="0"/>
              <a:t>)). </a:t>
            </a:r>
          </a:p>
          <a:p>
            <a:pPr lvl="1"/>
            <a:r>
              <a:rPr lang="en-US" altLang="ja-JP" dirty="0" smtClean="0"/>
              <a:t>But it is a place of ancillary damage.</a:t>
            </a:r>
          </a:p>
          <a:p>
            <a:endParaRPr lang="en-US" altLang="ja-JP" dirty="0"/>
          </a:p>
          <a:p>
            <a:endParaRPr kumimoji="1" lang="ja-JP" altLang="en-US" dirty="0"/>
          </a:p>
        </p:txBody>
      </p:sp>
    </p:spTree>
    <p:extLst>
      <p:ext uri="{BB962C8B-B14F-4D97-AF65-F5344CB8AC3E}">
        <p14:creationId xmlns:p14="http://schemas.microsoft.com/office/powerpoint/2010/main" val="3774098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Quantification of damages</a:t>
            </a:r>
            <a:endParaRPr kumimoji="1" lang="ja-JP" altLang="en-US" dirty="0"/>
          </a:p>
        </p:txBody>
      </p:sp>
      <p:sp>
        <p:nvSpPr>
          <p:cNvPr id="3" name="コンテンツ プレースホルダー 2"/>
          <p:cNvSpPr>
            <a:spLocks noGrp="1"/>
          </p:cNvSpPr>
          <p:nvPr>
            <p:ph idx="1"/>
          </p:nvPr>
        </p:nvSpPr>
        <p:spPr>
          <a:xfrm>
            <a:off x="457200" y="1600200"/>
            <a:ext cx="8229600" cy="4709120"/>
          </a:xfrm>
        </p:spPr>
        <p:txBody>
          <a:bodyPr>
            <a:normAutofit/>
          </a:bodyPr>
          <a:lstStyle/>
          <a:p>
            <a:r>
              <a:rPr kumimoji="1" lang="en-US" altLang="ja-JP" dirty="0" smtClean="0"/>
              <a:t>Subject to the governing law of tort. cf. </a:t>
            </a:r>
            <a:r>
              <a:rPr kumimoji="1" lang="en-US" altLang="ja-JP" i="1" dirty="0" err="1" smtClean="0"/>
              <a:t>lex</a:t>
            </a:r>
            <a:r>
              <a:rPr kumimoji="1" lang="en-US" altLang="ja-JP" i="1" dirty="0" smtClean="0"/>
              <a:t> </a:t>
            </a:r>
            <a:r>
              <a:rPr kumimoji="1" lang="en-US" altLang="ja-JP" i="1" dirty="0" err="1" smtClean="0"/>
              <a:t>fori</a:t>
            </a:r>
            <a:r>
              <a:rPr kumimoji="1" lang="en-US" altLang="ja-JP" dirty="0" smtClean="0"/>
              <a:t>.</a:t>
            </a:r>
          </a:p>
          <a:p>
            <a:r>
              <a:rPr lang="en-US" altLang="ja-JP" dirty="0" smtClean="0"/>
              <a:t>Where it is Japanese law, the lost earnings of a foreigner injured in Japan is assessed by taking into account the likely duration of his employment in Japan as well as the country to which he is likely to move thereafter (e.g. Supreme Court judgment on 28 January 1997).</a:t>
            </a:r>
          </a:p>
        </p:txBody>
      </p:sp>
    </p:spTree>
    <p:extLst>
      <p:ext uri="{BB962C8B-B14F-4D97-AF65-F5344CB8AC3E}">
        <p14:creationId xmlns:p14="http://schemas.microsoft.com/office/powerpoint/2010/main" val="1722831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Quantification of damages</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Where the governing law </a:t>
            </a:r>
            <a:r>
              <a:rPr lang="en-US" altLang="ja-JP" dirty="0"/>
              <a:t>is a foreign law, it may be </a:t>
            </a:r>
            <a:r>
              <a:rPr lang="en-US" altLang="ja-JP" dirty="0" smtClean="0"/>
              <a:t>refused to be applied if </a:t>
            </a:r>
            <a:r>
              <a:rPr lang="en-US" altLang="ja-JP" dirty="0"/>
              <a:t>the result of its application would be contrary to the public policy of Japan (Art. 42), e.g. where the amount of damages would be unduly small (e.g. Fukuoka High Court judgment on 10 February 2009, </a:t>
            </a:r>
            <a:r>
              <a:rPr lang="en-US" altLang="ja-JP" dirty="0" smtClean="0"/>
              <a:t>refusing to apply the </a:t>
            </a:r>
            <a:r>
              <a:rPr lang="en-US" altLang="ja-JP" dirty="0"/>
              <a:t>law of Argentina and instead applying Japanese law).</a:t>
            </a:r>
            <a:endParaRPr kumimoji="1" lang="ja-JP" altLang="en-US" dirty="0"/>
          </a:p>
        </p:txBody>
      </p:sp>
    </p:spTree>
    <p:extLst>
      <p:ext uri="{BB962C8B-B14F-4D97-AF65-F5344CB8AC3E}">
        <p14:creationId xmlns:p14="http://schemas.microsoft.com/office/powerpoint/2010/main" val="1161781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Source of Japan’s choice-of-law rules for tort</a:t>
            </a:r>
            <a:endParaRPr kumimoji="1" lang="ja-JP" altLang="en-US" dirty="0"/>
          </a:p>
        </p:txBody>
      </p:sp>
      <p:sp>
        <p:nvSpPr>
          <p:cNvPr id="3" name="コンテンツ プレースホルダー 2"/>
          <p:cNvSpPr>
            <a:spLocks noGrp="1"/>
          </p:cNvSpPr>
          <p:nvPr>
            <p:ph idx="1"/>
          </p:nvPr>
        </p:nvSpPr>
        <p:spPr/>
        <p:txBody>
          <a:bodyPr/>
          <a:lstStyle/>
          <a:p>
            <a:r>
              <a:rPr lang="en-US" altLang="ja-JP" i="1" dirty="0" smtClean="0"/>
              <a:t>ho </a:t>
            </a:r>
            <a:r>
              <a:rPr lang="en-US" altLang="ja-JP" i="1" dirty="0"/>
              <a:t>no </a:t>
            </a:r>
            <a:r>
              <a:rPr lang="en-US" altLang="ja-JP" i="1" dirty="0" err="1"/>
              <a:t>tekiyo</a:t>
            </a:r>
            <a:r>
              <a:rPr lang="en-US" altLang="ja-JP" i="1" dirty="0"/>
              <a:t> </a:t>
            </a:r>
            <a:r>
              <a:rPr lang="en-US" altLang="ja-JP" i="1" dirty="0" err="1"/>
              <a:t>ni</a:t>
            </a:r>
            <a:r>
              <a:rPr lang="en-US" altLang="ja-JP" i="1" dirty="0"/>
              <a:t> </a:t>
            </a:r>
            <a:r>
              <a:rPr lang="en-US" altLang="ja-JP" i="1" dirty="0" err="1"/>
              <a:t>kansuru</a:t>
            </a:r>
            <a:r>
              <a:rPr lang="en-US" altLang="ja-JP" i="1" dirty="0"/>
              <a:t> </a:t>
            </a:r>
            <a:r>
              <a:rPr lang="en-US" altLang="ja-JP" i="1" dirty="0" err="1"/>
              <a:t>tsusoku</a:t>
            </a:r>
            <a:r>
              <a:rPr lang="en-US" altLang="ja-JP" i="1" dirty="0"/>
              <a:t> </a:t>
            </a:r>
            <a:r>
              <a:rPr lang="en-US" altLang="ja-JP" i="1" dirty="0" smtClean="0"/>
              <a:t>ho</a:t>
            </a:r>
            <a:r>
              <a:rPr lang="en-US" altLang="ja-JP" dirty="0" smtClean="0"/>
              <a:t> </a:t>
            </a:r>
          </a:p>
          <a:p>
            <a:pPr lvl="1"/>
            <a:r>
              <a:rPr lang="en-US" altLang="ja-JP" dirty="0" smtClean="0"/>
              <a:t>Literally, </a:t>
            </a:r>
            <a:r>
              <a:rPr lang="en-US" altLang="ja-JP" dirty="0"/>
              <a:t>“Act Concerning the General Rules for the Application of </a:t>
            </a:r>
            <a:r>
              <a:rPr lang="en-US" altLang="ja-JP" dirty="0" smtClean="0"/>
              <a:t>Laws”</a:t>
            </a:r>
          </a:p>
          <a:p>
            <a:pPr lvl="1"/>
            <a:r>
              <a:rPr lang="en-US" altLang="ja-JP" dirty="0" smtClean="0"/>
              <a:t>in force since 2007</a:t>
            </a:r>
            <a:endParaRPr lang="ja-JP" altLang="ja-JP" dirty="0"/>
          </a:p>
          <a:p>
            <a:pPr lvl="1"/>
            <a:r>
              <a:rPr lang="en-US" altLang="ja-JP" dirty="0"/>
              <a:t>s</a:t>
            </a:r>
            <a:r>
              <a:rPr lang="en-US" altLang="ja-JP" dirty="0" smtClean="0"/>
              <a:t>uperseding the previous Act: </a:t>
            </a:r>
            <a:r>
              <a:rPr lang="en-US" altLang="ja-JP" i="1" dirty="0" err="1" smtClean="0"/>
              <a:t>horei</a:t>
            </a:r>
            <a:r>
              <a:rPr lang="ja-JP" altLang="ja-JP" dirty="0"/>
              <a:t> </a:t>
            </a:r>
            <a:r>
              <a:rPr lang="en-US" altLang="ja-JP" dirty="0" smtClean="0"/>
              <a:t>(</a:t>
            </a:r>
            <a:r>
              <a:rPr lang="ja-JP" altLang="ja-JP" dirty="0" smtClean="0"/>
              <a:t>“</a:t>
            </a:r>
            <a:r>
              <a:rPr lang="en-US" altLang="ja-JP" dirty="0"/>
              <a:t>Act on the Application of Laws</a:t>
            </a:r>
            <a:r>
              <a:rPr lang="en-US" altLang="ja-JP" dirty="0" smtClean="0"/>
              <a:t>”)</a:t>
            </a:r>
            <a:endParaRPr lang="ja-JP" altLang="ja-JP" dirty="0" smtClean="0"/>
          </a:p>
          <a:p>
            <a:endParaRPr kumimoji="1" lang="ja-JP" altLang="en-US" dirty="0"/>
          </a:p>
        </p:txBody>
      </p:sp>
    </p:spTree>
    <p:extLst>
      <p:ext uri="{BB962C8B-B14F-4D97-AF65-F5344CB8AC3E}">
        <p14:creationId xmlns:p14="http://schemas.microsoft.com/office/powerpoint/2010/main" val="900764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General and </a:t>
            </a:r>
            <a:r>
              <a:rPr lang="en-US" altLang="ja-JP" dirty="0"/>
              <a:t>s</a:t>
            </a:r>
            <a:r>
              <a:rPr kumimoji="1" lang="en-US" altLang="ja-JP" dirty="0" smtClean="0"/>
              <a:t>pecial rules</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smtClean="0"/>
              <a:t>Art. 17 (general): </a:t>
            </a:r>
            <a:r>
              <a:rPr lang="en-US" altLang="ja-JP" dirty="0"/>
              <a:t>the </a:t>
            </a:r>
            <a:r>
              <a:rPr lang="en-US" altLang="ja-JP" i="1" dirty="0" err="1" smtClean="0"/>
              <a:t>lex</a:t>
            </a:r>
            <a:r>
              <a:rPr lang="en-US" altLang="ja-JP" i="1" dirty="0" smtClean="0"/>
              <a:t> </a:t>
            </a:r>
            <a:r>
              <a:rPr lang="en-US" altLang="ja-JP" i="1" dirty="0"/>
              <a:t>loci </a:t>
            </a:r>
            <a:r>
              <a:rPr lang="en-US" altLang="ja-JP" i="1" dirty="0" err="1" smtClean="0"/>
              <a:t>damni</a:t>
            </a:r>
            <a:r>
              <a:rPr lang="en-US" altLang="ja-JP" i="1" dirty="0" smtClean="0"/>
              <a:t> </a:t>
            </a:r>
            <a:r>
              <a:rPr lang="en-US" altLang="ja-JP" dirty="0" smtClean="0"/>
              <a:t>(the law of the place of injury)</a:t>
            </a:r>
            <a:r>
              <a:rPr lang="en-US" altLang="ja-JP" i="1" dirty="0" smtClean="0"/>
              <a:t>. </a:t>
            </a:r>
            <a:r>
              <a:rPr lang="en-US" altLang="ja-JP" dirty="0" smtClean="0"/>
              <a:t>However,</a:t>
            </a:r>
            <a:r>
              <a:rPr lang="en-US" altLang="ja-JP" i="1" dirty="0" smtClean="0"/>
              <a:t> </a:t>
            </a:r>
            <a:r>
              <a:rPr lang="en-GB" altLang="ja-JP" dirty="0"/>
              <a:t>if the occurrence of the </a:t>
            </a:r>
            <a:r>
              <a:rPr lang="en-GB" altLang="ja-JP" dirty="0" smtClean="0"/>
              <a:t>injury </a:t>
            </a:r>
            <a:r>
              <a:rPr lang="en-GB" altLang="ja-JP" dirty="0"/>
              <a:t>in that place would not normally be predictable,</a:t>
            </a:r>
            <a:r>
              <a:rPr lang="en-US" altLang="ja-JP" i="1" dirty="0" smtClean="0"/>
              <a:t> </a:t>
            </a:r>
            <a:r>
              <a:rPr lang="en-US" altLang="ja-JP" dirty="0" smtClean="0"/>
              <a:t>the </a:t>
            </a:r>
            <a:r>
              <a:rPr lang="en-US" altLang="ja-JP" i="1" dirty="0" err="1"/>
              <a:t>lex</a:t>
            </a:r>
            <a:r>
              <a:rPr lang="en-US" altLang="ja-JP" i="1" dirty="0"/>
              <a:t> loci </a:t>
            </a:r>
            <a:r>
              <a:rPr lang="en-US" altLang="ja-JP" i="1" dirty="0" err="1" smtClean="0"/>
              <a:t>actus</a:t>
            </a:r>
            <a:r>
              <a:rPr lang="en-US" altLang="ja-JP" i="1" dirty="0" smtClean="0"/>
              <a:t> </a:t>
            </a:r>
            <a:r>
              <a:rPr lang="en-US" altLang="ja-JP" dirty="0" smtClean="0"/>
              <a:t>(law of the place of the harmful act).</a:t>
            </a:r>
            <a:endParaRPr lang="ja-JP" altLang="en-US" dirty="0" smtClean="0"/>
          </a:p>
          <a:p>
            <a:r>
              <a:rPr kumimoji="1" lang="en-US" altLang="ja-JP" dirty="0" smtClean="0"/>
              <a:t>Art. 18 (</a:t>
            </a:r>
            <a:r>
              <a:rPr lang="en-US" altLang="ja-JP" dirty="0"/>
              <a:t>product </a:t>
            </a:r>
            <a:r>
              <a:rPr lang="en-US" altLang="ja-JP" dirty="0" smtClean="0"/>
              <a:t>liability</a:t>
            </a:r>
            <a:r>
              <a:rPr kumimoji="1" lang="en-US" altLang="ja-JP" dirty="0" smtClean="0"/>
              <a:t>): In general, </a:t>
            </a:r>
            <a:r>
              <a:rPr lang="en-GB" altLang="ja-JP" dirty="0" smtClean="0"/>
              <a:t>the </a:t>
            </a:r>
            <a:r>
              <a:rPr lang="en-GB" altLang="ja-JP" dirty="0"/>
              <a:t>law of the place where the victim </a:t>
            </a:r>
            <a:r>
              <a:rPr lang="en-GB" altLang="ja-JP" dirty="0" smtClean="0"/>
              <a:t>received delivery </a:t>
            </a:r>
            <a:r>
              <a:rPr lang="en-GB" altLang="ja-JP" dirty="0"/>
              <a:t>of the </a:t>
            </a:r>
            <a:r>
              <a:rPr lang="en-GB" altLang="ja-JP" dirty="0" smtClean="0"/>
              <a:t>product.</a:t>
            </a:r>
            <a:endParaRPr kumimoji="1" lang="en-US" altLang="ja-JP" dirty="0" smtClean="0"/>
          </a:p>
          <a:p>
            <a:r>
              <a:rPr lang="en-US" altLang="ja-JP" dirty="0" smtClean="0"/>
              <a:t>Art. 19 (</a:t>
            </a:r>
            <a:r>
              <a:rPr lang="en-US" altLang="ja-JP" dirty="0"/>
              <a:t>defamation</a:t>
            </a:r>
            <a:r>
              <a:rPr lang="en-US" altLang="ja-JP" dirty="0" smtClean="0"/>
              <a:t>): </a:t>
            </a:r>
            <a:r>
              <a:rPr lang="en-GB" altLang="ja-JP" dirty="0"/>
              <a:t>the law of the victim’s habitual </a:t>
            </a:r>
            <a:r>
              <a:rPr lang="en-GB" altLang="ja-JP" dirty="0" smtClean="0"/>
              <a:t>residence.</a:t>
            </a:r>
            <a:endParaRPr kumimoji="1" lang="ja-JP" altLang="en-US" dirty="0"/>
          </a:p>
        </p:txBody>
      </p:sp>
    </p:spTree>
    <p:extLst>
      <p:ext uri="{BB962C8B-B14F-4D97-AF65-F5344CB8AC3E}">
        <p14:creationId xmlns:p14="http://schemas.microsoft.com/office/powerpoint/2010/main" val="1910828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The general and special rules are subject to:</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en-US" altLang="ja-JP" dirty="0"/>
              <a:t>Rule of displacement (Art. 20</a:t>
            </a:r>
            <a:r>
              <a:rPr lang="en-US" altLang="ja-JP" dirty="0" smtClean="0"/>
              <a:t>): in favor of the law of the</a:t>
            </a:r>
            <a:r>
              <a:rPr lang="en-GB" altLang="ja-JP" dirty="0" smtClean="0"/>
              <a:t> </a:t>
            </a:r>
            <a:r>
              <a:rPr lang="en-GB" altLang="ja-JP" dirty="0"/>
              <a:t>place clearly more closely </a:t>
            </a:r>
            <a:r>
              <a:rPr lang="en-GB" altLang="ja-JP" dirty="0" smtClean="0"/>
              <a:t>connected.</a:t>
            </a:r>
            <a:endParaRPr lang="en-US" altLang="ja-JP" dirty="0" smtClean="0"/>
          </a:p>
          <a:p>
            <a:r>
              <a:rPr lang="en-US" altLang="ja-JP" dirty="0"/>
              <a:t>Rule permitting </a:t>
            </a:r>
            <a:r>
              <a:rPr lang="en-US" altLang="ja-JP" dirty="0" smtClean="0"/>
              <a:t>the change </a:t>
            </a:r>
            <a:r>
              <a:rPr lang="en-US" altLang="ja-JP" dirty="0"/>
              <a:t>of governing law by agreement (Art. 21</a:t>
            </a:r>
            <a:r>
              <a:rPr lang="en-US" altLang="ja-JP" dirty="0" smtClean="0"/>
              <a:t>)</a:t>
            </a:r>
          </a:p>
          <a:p>
            <a:r>
              <a:rPr lang="en-US" altLang="ja-JP" dirty="0"/>
              <a:t>Double-</a:t>
            </a:r>
            <a:r>
              <a:rPr lang="en-US" altLang="ja-JP" dirty="0" err="1"/>
              <a:t>actionability</a:t>
            </a:r>
            <a:r>
              <a:rPr lang="en-US" altLang="ja-JP" dirty="0"/>
              <a:t> rule (Art. 22</a:t>
            </a:r>
            <a:r>
              <a:rPr lang="en-US" altLang="ja-JP" dirty="0" smtClean="0"/>
              <a:t>):</a:t>
            </a:r>
          </a:p>
          <a:p>
            <a:pPr lvl="1"/>
            <a:r>
              <a:rPr lang="en-GB" altLang="ja-JP" dirty="0" smtClean="0"/>
              <a:t>The harmful act must also be unlawful under </a:t>
            </a:r>
            <a:r>
              <a:rPr lang="en-GB" altLang="ja-JP" dirty="0"/>
              <a:t>Japanese </a:t>
            </a:r>
            <a:r>
              <a:rPr lang="en-GB" altLang="ja-JP" dirty="0" smtClean="0"/>
              <a:t>law (</a:t>
            </a:r>
            <a:r>
              <a:rPr lang="en-GB" altLang="ja-JP" dirty="0" err="1" smtClean="0"/>
              <a:t>para</a:t>
            </a:r>
            <a:r>
              <a:rPr lang="en-GB" altLang="ja-JP" dirty="0" smtClean="0"/>
              <a:t>. 1).</a:t>
            </a:r>
          </a:p>
          <a:p>
            <a:pPr lvl="1"/>
            <a:r>
              <a:rPr lang="en-US" altLang="ja-JP" dirty="0" smtClean="0"/>
              <a:t>The remedies must also be available under Japanese law (</a:t>
            </a:r>
            <a:r>
              <a:rPr lang="en-US" altLang="ja-JP" dirty="0" err="1" smtClean="0"/>
              <a:t>para</a:t>
            </a:r>
            <a:r>
              <a:rPr lang="en-US" altLang="ja-JP" dirty="0" smtClean="0"/>
              <a:t>. 2).</a:t>
            </a:r>
          </a:p>
          <a:p>
            <a:pPr lvl="1"/>
            <a:endParaRPr kumimoji="1" lang="ja-JP" altLang="en-US" dirty="0"/>
          </a:p>
        </p:txBody>
      </p:sp>
    </p:spTree>
    <p:extLst>
      <p:ext uri="{BB962C8B-B14F-4D97-AF65-F5344CB8AC3E}">
        <p14:creationId xmlns:p14="http://schemas.microsoft.com/office/powerpoint/2010/main" val="1982275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Double-</a:t>
            </a:r>
            <a:r>
              <a:rPr kumimoji="1" lang="en-US" altLang="ja-JP" dirty="0" err="1" smtClean="0"/>
              <a:t>actionability</a:t>
            </a:r>
            <a:r>
              <a:rPr kumimoji="1" lang="en-US" altLang="ja-JP" dirty="0" smtClean="0"/>
              <a:t> rule</a:t>
            </a:r>
            <a:br>
              <a:rPr kumimoji="1" lang="en-US" altLang="ja-JP" dirty="0" smtClean="0"/>
            </a:br>
            <a:r>
              <a:rPr lang="en-US" altLang="ja-JP" dirty="0" smtClean="0"/>
              <a:t>- worth retaining?-</a:t>
            </a:r>
            <a:endParaRPr kumimoji="1" lang="ja-JP" altLang="en-US" dirty="0"/>
          </a:p>
        </p:txBody>
      </p:sp>
      <p:sp>
        <p:nvSpPr>
          <p:cNvPr id="3" name="コンテンツ プレースホルダー 2"/>
          <p:cNvSpPr>
            <a:spLocks noGrp="1"/>
          </p:cNvSpPr>
          <p:nvPr>
            <p:ph idx="1"/>
          </p:nvPr>
        </p:nvSpPr>
        <p:spPr>
          <a:xfrm>
            <a:off x="457200" y="1340768"/>
            <a:ext cx="8229600" cy="5040560"/>
          </a:xfrm>
        </p:spPr>
        <p:txBody>
          <a:bodyPr>
            <a:normAutofit lnSpcReduction="10000"/>
          </a:bodyPr>
          <a:lstStyle/>
          <a:p>
            <a:r>
              <a:rPr lang="en-GB" altLang="ja-JP" dirty="0" smtClean="0"/>
              <a:t>A case under the previous Act: the defendant‘s </a:t>
            </a:r>
            <a:r>
              <a:rPr lang="en-GB" altLang="ja-JP" dirty="0"/>
              <a:t>act in Japan was subject to the extra-territorial reach of the US patent Act. The </a:t>
            </a:r>
            <a:r>
              <a:rPr lang="en-US" altLang="ja-JP" dirty="0"/>
              <a:t>Supreme </a:t>
            </a:r>
            <a:r>
              <a:rPr lang="en-GB" altLang="ja-JP" dirty="0" smtClean="0"/>
              <a:t>Court </a:t>
            </a:r>
            <a:r>
              <a:rPr lang="en-GB" altLang="ja-JP" dirty="0"/>
              <a:t>held </a:t>
            </a:r>
            <a:r>
              <a:rPr lang="en-GB" altLang="ja-JP" dirty="0" smtClean="0"/>
              <a:t>the </a:t>
            </a:r>
            <a:r>
              <a:rPr lang="en-GB" altLang="ja-JP" dirty="0"/>
              <a:t>act would not be actionable under Japanese law on the ground that the Japanese patent law had no extra-territorial </a:t>
            </a:r>
            <a:r>
              <a:rPr lang="en-GB" altLang="ja-JP" dirty="0" smtClean="0"/>
              <a:t>effect </a:t>
            </a:r>
            <a:r>
              <a:rPr lang="en-US" altLang="ja-JP" dirty="0"/>
              <a:t>(judgment on 26 September 2002)</a:t>
            </a:r>
            <a:r>
              <a:rPr lang="en-GB" altLang="ja-JP" dirty="0" smtClean="0"/>
              <a:t>.</a:t>
            </a:r>
            <a:endParaRPr lang="en-US" altLang="ja-JP" dirty="0" smtClean="0"/>
          </a:p>
          <a:p>
            <a:r>
              <a:rPr lang="en-GB" altLang="ja-JP" dirty="0" smtClean="0"/>
              <a:t>Allays fears of some unforeseen adverse </a:t>
            </a:r>
            <a:r>
              <a:rPr lang="en-GB" altLang="ja-JP" dirty="0"/>
              <a:t>effects </a:t>
            </a:r>
            <a:r>
              <a:rPr lang="en-GB" altLang="ja-JP" dirty="0" smtClean="0"/>
              <a:t>in e.g. product liability</a:t>
            </a:r>
            <a:r>
              <a:rPr lang="en-GB" altLang="ja-JP" dirty="0"/>
              <a:t> </a:t>
            </a:r>
            <a:r>
              <a:rPr lang="en-GB" altLang="ja-JP" dirty="0" smtClean="0"/>
              <a:t>and defamation.</a:t>
            </a:r>
            <a:endParaRPr lang="ja-JP" altLang="en-US" dirty="0" smtClean="0"/>
          </a:p>
        </p:txBody>
      </p:sp>
    </p:spTree>
    <p:extLst>
      <p:ext uri="{BB962C8B-B14F-4D97-AF65-F5344CB8AC3E}">
        <p14:creationId xmlns:p14="http://schemas.microsoft.com/office/powerpoint/2010/main" val="1378828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Double-</a:t>
            </a:r>
            <a:r>
              <a:rPr kumimoji="1" lang="en-US" altLang="ja-JP" dirty="0" err="1" smtClean="0"/>
              <a:t>actionability</a:t>
            </a:r>
            <a:r>
              <a:rPr kumimoji="1" lang="en-US" altLang="ja-JP" dirty="0" smtClean="0"/>
              <a:t> rule</a:t>
            </a:r>
            <a:br>
              <a:rPr kumimoji="1" lang="en-US" altLang="ja-JP" dirty="0" smtClean="0"/>
            </a:br>
            <a:r>
              <a:rPr lang="en-US" altLang="ja-JP" dirty="0" smtClean="0"/>
              <a:t>- objections -</a:t>
            </a:r>
            <a:endParaRPr kumimoji="1" lang="ja-JP" altLang="en-US" dirty="0"/>
          </a:p>
        </p:txBody>
      </p:sp>
      <p:sp>
        <p:nvSpPr>
          <p:cNvPr id="3" name="コンテンツ プレースホルダー 2"/>
          <p:cNvSpPr>
            <a:spLocks noGrp="1"/>
          </p:cNvSpPr>
          <p:nvPr>
            <p:ph idx="1"/>
          </p:nvPr>
        </p:nvSpPr>
        <p:spPr/>
        <p:txBody>
          <a:bodyPr>
            <a:normAutofit/>
          </a:bodyPr>
          <a:lstStyle/>
          <a:p>
            <a:r>
              <a:rPr lang="en-GB" altLang="ja-JP" dirty="0" smtClean="0"/>
              <a:t>Gives special treatment to Japanese law.</a:t>
            </a:r>
            <a:endParaRPr lang="en-GB" altLang="ja-JP" dirty="0"/>
          </a:p>
          <a:p>
            <a:r>
              <a:rPr lang="en-GB" altLang="ja-JP" dirty="0" smtClean="0"/>
              <a:t>Limits relief </a:t>
            </a:r>
            <a:r>
              <a:rPr lang="en-GB" altLang="ja-JP" dirty="0"/>
              <a:t>to victims. </a:t>
            </a:r>
            <a:endParaRPr lang="en-GB" altLang="ja-JP" dirty="0" smtClean="0"/>
          </a:p>
          <a:p>
            <a:r>
              <a:rPr lang="en-GB" altLang="ja-JP" dirty="0" smtClean="0"/>
              <a:t>Should be sufficient to rely </a:t>
            </a:r>
            <a:r>
              <a:rPr lang="en-GB" altLang="ja-JP" dirty="0"/>
              <a:t>on </a:t>
            </a:r>
            <a:r>
              <a:rPr lang="en-GB" altLang="ja-JP" dirty="0" smtClean="0"/>
              <a:t>public </a:t>
            </a:r>
            <a:r>
              <a:rPr lang="en-GB" altLang="ja-JP" dirty="0"/>
              <a:t>policy </a:t>
            </a:r>
            <a:r>
              <a:rPr lang="en-GB" altLang="ja-JP" dirty="0" smtClean="0"/>
              <a:t>(</a:t>
            </a:r>
            <a:r>
              <a:rPr lang="en-GB" altLang="ja-JP" dirty="0"/>
              <a:t>Art. 42</a:t>
            </a:r>
            <a:r>
              <a:rPr lang="en-GB" altLang="ja-JP" dirty="0" smtClean="0"/>
              <a:t>) –Putative defendants may disagree:</a:t>
            </a:r>
          </a:p>
          <a:p>
            <a:pPr marL="742950" lvl="2" indent="-342900"/>
            <a:r>
              <a:rPr lang="en-US" altLang="ja-JP" dirty="0"/>
              <a:t>e</a:t>
            </a:r>
            <a:r>
              <a:rPr lang="en-US" altLang="ja-JP" dirty="0" smtClean="0"/>
              <a:t>.g. In defamation, under Japanese law, the defendant is exonerated if </a:t>
            </a:r>
            <a:r>
              <a:rPr lang="en-US" altLang="ja-JP" dirty="0"/>
              <a:t>the defamatory remarks are made on </a:t>
            </a:r>
            <a:r>
              <a:rPr lang="en-GB" altLang="ja-JP" dirty="0"/>
              <a:t>matters of public interest, solely for the benefit of the public and in </a:t>
            </a:r>
            <a:r>
              <a:rPr lang="en-GB" altLang="ja-JP" dirty="0" smtClean="0"/>
              <a:t>the reasonable </a:t>
            </a:r>
            <a:r>
              <a:rPr lang="en-GB" altLang="ja-JP" dirty="0"/>
              <a:t>belief of the truth of the alleged </a:t>
            </a:r>
            <a:r>
              <a:rPr lang="en-GB" altLang="ja-JP" dirty="0" smtClean="0"/>
              <a:t>facts (</a:t>
            </a:r>
            <a:r>
              <a:rPr lang="en-US" altLang="ja-JP" dirty="0" smtClean="0"/>
              <a:t>Supreme </a:t>
            </a:r>
            <a:r>
              <a:rPr lang="en-US" altLang="ja-JP" dirty="0"/>
              <a:t>Court </a:t>
            </a:r>
            <a:r>
              <a:rPr lang="en-US" altLang="ja-JP" dirty="0" smtClean="0"/>
              <a:t>judgment on 23 </a:t>
            </a:r>
            <a:r>
              <a:rPr lang="en-US" altLang="ja-JP" dirty="0"/>
              <a:t>June </a:t>
            </a:r>
            <a:r>
              <a:rPr lang="en-US" altLang="ja-JP" dirty="0" smtClean="0"/>
              <a:t>1966</a:t>
            </a:r>
            <a:r>
              <a:rPr lang="en-GB" altLang="ja-JP" dirty="0" smtClean="0"/>
              <a:t>).</a:t>
            </a:r>
            <a:endParaRPr kumimoji="1" lang="ja-JP" altLang="en-US" dirty="0"/>
          </a:p>
        </p:txBody>
      </p:sp>
    </p:spTree>
    <p:extLst>
      <p:ext uri="{BB962C8B-B14F-4D97-AF65-F5344CB8AC3E}">
        <p14:creationId xmlns:p14="http://schemas.microsoft.com/office/powerpoint/2010/main" val="195329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Double-</a:t>
            </a:r>
            <a:r>
              <a:rPr kumimoji="1" lang="en-US" altLang="ja-JP" dirty="0" err="1" smtClean="0"/>
              <a:t>actionability</a:t>
            </a:r>
            <a:r>
              <a:rPr kumimoji="1" lang="en-US" altLang="ja-JP" dirty="0" smtClean="0"/>
              <a:t> rule</a:t>
            </a:r>
            <a:endParaRPr kumimoji="1" lang="ja-JP" altLang="en-US" dirty="0"/>
          </a:p>
        </p:txBody>
      </p:sp>
      <p:sp>
        <p:nvSpPr>
          <p:cNvPr id="3" name="コンテンツ プレースホルダー 2"/>
          <p:cNvSpPr>
            <a:spLocks noGrp="1"/>
          </p:cNvSpPr>
          <p:nvPr>
            <p:ph idx="1"/>
          </p:nvPr>
        </p:nvSpPr>
        <p:spPr/>
        <p:txBody>
          <a:bodyPr>
            <a:normAutofit/>
          </a:bodyPr>
          <a:lstStyle/>
          <a:p>
            <a:r>
              <a:rPr lang="en-GB" altLang="ja-JP" dirty="0"/>
              <a:t>Incidental </a:t>
            </a:r>
            <a:r>
              <a:rPr lang="en-GB" altLang="ja-JP" dirty="0" smtClean="0"/>
              <a:t>Resolutions of the </a:t>
            </a:r>
            <a:r>
              <a:rPr lang="en-GB" altLang="ja-JP" dirty="0"/>
              <a:t>Judicial Affairs </a:t>
            </a:r>
            <a:r>
              <a:rPr lang="en-GB" altLang="ja-JP" dirty="0" smtClean="0"/>
              <a:t>Committees </a:t>
            </a:r>
            <a:r>
              <a:rPr lang="en-GB" altLang="ja-JP" dirty="0"/>
              <a:t>of </a:t>
            </a:r>
            <a:r>
              <a:rPr lang="en-GB" altLang="ja-JP" dirty="0" smtClean="0"/>
              <a:t>both Houses of Parliament: </a:t>
            </a:r>
          </a:p>
          <a:p>
            <a:pPr lvl="1"/>
            <a:r>
              <a:rPr lang="en-GB" altLang="ja-JP" dirty="0" smtClean="0"/>
              <a:t>Calling upon the </a:t>
            </a:r>
            <a:r>
              <a:rPr lang="en-GB" altLang="ja-JP" dirty="0"/>
              <a:t>government </a:t>
            </a:r>
            <a:r>
              <a:rPr lang="en-GB" altLang="ja-JP" dirty="0" smtClean="0"/>
              <a:t>to keep </a:t>
            </a:r>
            <a:r>
              <a:rPr lang="en-GB" altLang="ja-JP" dirty="0"/>
              <a:t>monitoring the operation of the double-</a:t>
            </a:r>
            <a:r>
              <a:rPr lang="en-GB" altLang="ja-JP" dirty="0" err="1"/>
              <a:t>actionability</a:t>
            </a:r>
            <a:r>
              <a:rPr lang="en-GB" altLang="ja-JP" dirty="0"/>
              <a:t> rule and review its necessity by taking into </a:t>
            </a:r>
            <a:r>
              <a:rPr lang="en-GB" altLang="ja-JP" dirty="0" smtClean="0"/>
              <a:t>account, </a:t>
            </a:r>
            <a:r>
              <a:rPr lang="en-GB" altLang="ja-JP" i="1" dirty="0" smtClean="0"/>
              <a:t>inter alia</a:t>
            </a:r>
            <a:r>
              <a:rPr lang="en-GB" altLang="ja-JP" dirty="0" smtClean="0"/>
              <a:t>, </a:t>
            </a:r>
            <a:r>
              <a:rPr lang="en-GB" altLang="ja-JP" dirty="0"/>
              <a:t>the desirability of harmonisation with the conflict-of-laws rules of other </a:t>
            </a:r>
            <a:r>
              <a:rPr lang="en-GB" altLang="ja-JP" dirty="0" smtClean="0"/>
              <a:t>countries.</a:t>
            </a:r>
          </a:p>
          <a:p>
            <a:r>
              <a:rPr lang="en-GB" altLang="ja-JP" dirty="0" smtClean="0"/>
              <a:t>Reforms in South Korea (2001) and China (2010) abolishing the double-</a:t>
            </a:r>
            <a:r>
              <a:rPr lang="en-GB" altLang="ja-JP" dirty="0" err="1" smtClean="0"/>
              <a:t>actionability</a:t>
            </a:r>
            <a:r>
              <a:rPr lang="en-GB" altLang="ja-JP" dirty="0" smtClean="0"/>
              <a:t> rule.</a:t>
            </a:r>
            <a:endParaRPr lang="ja-JP" altLang="ja-JP" dirty="0"/>
          </a:p>
        </p:txBody>
      </p:sp>
    </p:spTree>
    <p:extLst>
      <p:ext uri="{BB962C8B-B14F-4D97-AF65-F5344CB8AC3E}">
        <p14:creationId xmlns:p14="http://schemas.microsoft.com/office/powerpoint/2010/main" val="4206352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Industrial espionage</a:t>
            </a:r>
            <a:br>
              <a:rPr kumimoji="1" lang="en-US" altLang="ja-JP" dirty="0" smtClean="0"/>
            </a:br>
            <a:r>
              <a:rPr kumimoji="1" lang="en-US" altLang="ja-JP" dirty="0" smtClean="0"/>
              <a:t>- </a:t>
            </a:r>
            <a:r>
              <a:rPr lang="en-US" altLang="ja-JP" dirty="0" smtClean="0"/>
              <a:t>social background -</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en-US" altLang="ja-JP" dirty="0" smtClean="0"/>
              <a:t>Japanese companies’ technological edge over Asian competitors has been eroded.</a:t>
            </a:r>
          </a:p>
          <a:p>
            <a:r>
              <a:rPr lang="en-US" altLang="ja-JP" dirty="0" smtClean="0"/>
              <a:t>Some of them have been forced to lay off their employees, who take the Japanese companies’ trade secret with them to foreign competitors with whom they find new employment.</a:t>
            </a:r>
            <a:endParaRPr lang="en-US" altLang="ja-JP" dirty="0"/>
          </a:p>
          <a:p>
            <a:r>
              <a:rPr lang="en-US" altLang="ja-JP" dirty="0" smtClean="0"/>
              <a:t>Companies of other Asian countries are also anxious to prevent the leak of technology to their foreign competitors.</a:t>
            </a:r>
            <a:endParaRPr kumimoji="1" lang="ja-JP" altLang="en-US" dirty="0"/>
          </a:p>
        </p:txBody>
      </p:sp>
    </p:spTree>
    <p:extLst>
      <p:ext uri="{BB962C8B-B14F-4D97-AF65-F5344CB8AC3E}">
        <p14:creationId xmlns:p14="http://schemas.microsoft.com/office/powerpoint/2010/main" val="2603712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Industrial espionage </a:t>
            </a:r>
            <a:br>
              <a:rPr kumimoji="1" lang="en-US" altLang="ja-JP" dirty="0" smtClean="0"/>
            </a:br>
            <a:r>
              <a:rPr lang="en-US" altLang="ja-JP" sz="2700" dirty="0"/>
              <a:t>Nippon Steel v. </a:t>
            </a:r>
            <a:r>
              <a:rPr lang="en-US" altLang="ja-JP" sz="2700" dirty="0" err="1"/>
              <a:t>Posco</a:t>
            </a:r>
            <a:r>
              <a:rPr lang="en-US" altLang="ja-JP" sz="2700" dirty="0"/>
              <a:t> (pending before the Tokyo District Court)</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smtClean="0"/>
              <a:t>Nippon Steel’s allegations:</a:t>
            </a:r>
          </a:p>
          <a:p>
            <a:pPr lvl="1"/>
            <a:r>
              <a:rPr lang="en-US" altLang="ja-JP" dirty="0" err="1" smtClean="0"/>
              <a:t>Posco</a:t>
            </a:r>
            <a:r>
              <a:rPr lang="en-US" altLang="ja-JP" dirty="0" smtClean="0"/>
              <a:t> improperly acquired Nippon Steel’s trade secret in Japan.</a:t>
            </a:r>
          </a:p>
          <a:p>
            <a:pPr lvl="1"/>
            <a:r>
              <a:rPr lang="en-US" altLang="ja-JP" dirty="0" err="1" smtClean="0"/>
              <a:t>Posco</a:t>
            </a:r>
            <a:r>
              <a:rPr lang="en-US" altLang="ja-JP" dirty="0"/>
              <a:t> </a:t>
            </a:r>
            <a:r>
              <a:rPr lang="en-US" altLang="ja-JP" dirty="0" smtClean="0"/>
              <a:t>used it to manufacture steel sheets in Korea.</a:t>
            </a:r>
          </a:p>
          <a:p>
            <a:pPr lvl="1"/>
            <a:r>
              <a:rPr lang="en-US" altLang="ja-JP" dirty="0" err="1" smtClean="0"/>
              <a:t>Posco</a:t>
            </a:r>
            <a:r>
              <a:rPr lang="en-US" altLang="ja-JP" dirty="0" smtClean="0"/>
              <a:t> sold the some of them in Korea and exported the remainders </a:t>
            </a:r>
            <a:r>
              <a:rPr kumimoji="1" lang="en-US" altLang="ja-JP" dirty="0" smtClean="0"/>
              <a:t>to China and India.</a:t>
            </a:r>
          </a:p>
          <a:p>
            <a:r>
              <a:rPr kumimoji="1" lang="en-US" altLang="ja-JP" dirty="0" smtClean="0"/>
              <a:t>Nippon Steel</a:t>
            </a:r>
            <a:r>
              <a:rPr lang="en-US" altLang="ja-JP" dirty="0"/>
              <a:t> </a:t>
            </a:r>
            <a:r>
              <a:rPr lang="en-US" altLang="ja-JP" dirty="0" smtClean="0"/>
              <a:t>is</a:t>
            </a:r>
            <a:r>
              <a:rPr kumimoji="1" lang="en-US" altLang="ja-JP" dirty="0" smtClean="0"/>
              <a:t> claiming damages under </a:t>
            </a:r>
            <a:r>
              <a:rPr lang="en-US" altLang="ja-JP" dirty="0"/>
              <a:t>the </a:t>
            </a:r>
            <a:r>
              <a:rPr kumimoji="1" lang="en-US" altLang="ja-JP" dirty="0" smtClean="0"/>
              <a:t>Japanese </a:t>
            </a:r>
            <a:r>
              <a:rPr lang="en-US" altLang="ja-JP" dirty="0" smtClean="0"/>
              <a:t>Unfair </a:t>
            </a:r>
            <a:r>
              <a:rPr lang="en-US" altLang="ja-JP" dirty="0"/>
              <a:t>Competition Prevention </a:t>
            </a:r>
            <a:r>
              <a:rPr lang="en-US" altLang="ja-JP" dirty="0" smtClean="0"/>
              <a:t>Act.</a:t>
            </a:r>
          </a:p>
          <a:p>
            <a:r>
              <a:rPr kumimoji="1" lang="en-US" altLang="ja-JP" dirty="0" err="1" smtClean="0"/>
              <a:t>Posco</a:t>
            </a:r>
            <a:r>
              <a:rPr kumimoji="1" lang="en-US" altLang="ja-JP" dirty="0" smtClean="0"/>
              <a:t>: “The case is governed by the laws of Korea, China and India, respectively.”</a:t>
            </a:r>
            <a:endParaRPr kumimoji="1" lang="ja-JP" altLang="en-US" dirty="0"/>
          </a:p>
        </p:txBody>
      </p:sp>
    </p:spTree>
    <p:extLst>
      <p:ext uri="{BB962C8B-B14F-4D97-AF65-F5344CB8AC3E}">
        <p14:creationId xmlns:p14="http://schemas.microsoft.com/office/powerpoint/2010/main" val="2651530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1564</TotalTime>
  <Words>939</Words>
  <Application>Microsoft Office PowerPoint</Application>
  <PresentationFormat>画面に合わせる (4:3)</PresentationFormat>
  <Paragraphs>74</Paragraphs>
  <Slides>14</Slides>
  <Notes>14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ＭＳ Ｐゴシック</vt:lpstr>
      <vt:lpstr>Arial</vt:lpstr>
      <vt:lpstr>Calibri</vt:lpstr>
      <vt:lpstr>Office ​​テーマ</vt:lpstr>
      <vt:lpstr>Tort: A Japanese Perspective</vt:lpstr>
      <vt:lpstr>Source of Japan’s choice-of-law rules for tort</vt:lpstr>
      <vt:lpstr>General and special rules</vt:lpstr>
      <vt:lpstr>The general and special rules are subject to:</vt:lpstr>
      <vt:lpstr>Double-actionability rule - worth retaining?-</vt:lpstr>
      <vt:lpstr>Double-actionability rule - objections -</vt:lpstr>
      <vt:lpstr>Double-actionability rule</vt:lpstr>
      <vt:lpstr>Industrial espionage - social background -</vt:lpstr>
      <vt:lpstr>Industrial espionage  Nippon Steel v. Posco (pending before the Tokyo District Court) </vt:lpstr>
      <vt:lpstr>Industrial espionage - under the lex loci actus rule -</vt:lpstr>
      <vt:lpstr>Industrial espionage - under the lex loci damni rule -</vt:lpstr>
      <vt:lpstr>Industrial espionage</vt:lpstr>
      <vt:lpstr>Quantification of damages</vt:lpstr>
      <vt:lpstr>Quantification of damages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Tort: A Japanese Perspective</dc:title>
  <dc:creator>Koji Takahashi</dc:creator>
  <cp:lastModifiedBy>Koji Takahashi</cp:lastModifiedBy>
  <cp:revision>170</cp:revision>
  <cp:lastPrinted>2013-10-10T02:16:12Z</cp:lastPrinted>
  <dcterms:created xsi:type="dcterms:W3CDTF">2013-09-24T22:43:21Z</dcterms:created>
  <dcterms:modified xsi:type="dcterms:W3CDTF">2018-10-02T12:52:33Z</dcterms:modified>
</cp:coreProperties>
</file>