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4" r:id="rId6"/>
    <p:sldId id="271" r:id="rId7"/>
    <p:sldId id="259" r:id="rId8"/>
    <p:sldId id="266" r:id="rId9"/>
    <p:sldId id="273" r:id="rId10"/>
    <p:sldId id="270" r:id="rId11"/>
    <p:sldId id="269" r:id="rId12"/>
    <p:sldId id="274" r:id="rId13"/>
    <p:sldId id="276" r:id="rId14"/>
    <p:sldId id="277" r:id="rId15"/>
    <p:sldId id="275" r:id="rId16"/>
    <p:sldId id="265" r:id="rId17"/>
    <p:sldId id="267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47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38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67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12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12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0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79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46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70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21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47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D16B3-3749-48C7-B4C6-19B1CBFCACE3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73F3-4C74-4FDA-B454-209CE1F32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Japanese Private International Law in Contract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for a seminar </a:t>
            </a:r>
            <a:r>
              <a:rPr lang="en-US" altLang="ja-JP" dirty="0"/>
              <a:t>at </a:t>
            </a:r>
            <a:r>
              <a:rPr lang="en-US" altLang="ja-JP" dirty="0" smtClean="0"/>
              <a:t>the University </a:t>
            </a:r>
            <a:r>
              <a:rPr lang="en-US" altLang="ja-JP" dirty="0"/>
              <a:t>of Johannesburg </a:t>
            </a:r>
            <a:endParaRPr lang="en-US" altLang="ja-JP" dirty="0" smtClean="0"/>
          </a:p>
          <a:p>
            <a:r>
              <a:rPr lang="en-US" altLang="ja-JP" dirty="0" smtClean="0"/>
              <a:t>26 September 2018</a:t>
            </a:r>
            <a:endParaRPr kumimoji="1" lang="ja-JP" altLang="en-US" dirty="0" smtClean="0"/>
          </a:p>
          <a:p>
            <a:r>
              <a:rPr kumimoji="1" lang="en-US" altLang="ja-JP" sz="1800" dirty="0" smtClean="0"/>
              <a:t>Koji Takahashi</a:t>
            </a:r>
            <a:endParaRPr kumimoji="1" lang="ja-JP" altLang="en-US" sz="1800" dirty="0" smtClean="0"/>
          </a:p>
          <a:p>
            <a:r>
              <a:rPr kumimoji="1" lang="en-US" altLang="ja-JP" sz="1800" dirty="0" err="1" smtClean="0"/>
              <a:t>Doshisha</a:t>
            </a:r>
            <a:r>
              <a:rPr kumimoji="1" lang="en-US" altLang="ja-JP" sz="1800" dirty="0" smtClean="0"/>
              <a:t> University Law School (Kyoto, Japan)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83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cf. Rome Convention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altLang="ja-JP" dirty="0"/>
              <a:t>Article 4 Applicable law in the absence of choice </a:t>
            </a:r>
            <a:endParaRPr lang="ja-JP" altLang="ja-JP" dirty="0"/>
          </a:p>
          <a:p>
            <a:pPr marL="0" indent="0">
              <a:buNone/>
            </a:pPr>
            <a:r>
              <a:rPr lang="en-GB" altLang="ja-JP" dirty="0"/>
              <a:t>1. To the extent that the law applicable to the contract has not been chosen …, the contract shall be governed by the law of the country with which it is </a:t>
            </a:r>
            <a:r>
              <a:rPr lang="en-GB" altLang="ja-JP" dirty="0">
                <a:solidFill>
                  <a:srgbClr val="FF0000"/>
                </a:solidFill>
              </a:rPr>
              <a:t>most closely connected</a:t>
            </a:r>
            <a:r>
              <a:rPr lang="en-GB" altLang="ja-JP" dirty="0"/>
              <a:t>. …</a:t>
            </a:r>
            <a:endParaRPr lang="ja-JP" altLang="ja-JP" dirty="0"/>
          </a:p>
          <a:p>
            <a:pPr marL="0" indent="0">
              <a:buNone/>
            </a:pPr>
            <a:r>
              <a:rPr lang="en-GB" altLang="ja-JP" dirty="0"/>
              <a:t>2. Subject to the provisions of paragraph 5 of this Article, it shall be </a:t>
            </a:r>
            <a:r>
              <a:rPr lang="en-GB" altLang="ja-JP" dirty="0">
                <a:solidFill>
                  <a:srgbClr val="FF0000"/>
                </a:solidFill>
              </a:rPr>
              <a:t>presumed</a:t>
            </a:r>
            <a:r>
              <a:rPr lang="en-GB" altLang="ja-JP" dirty="0"/>
              <a:t> that the contract is most closely connected with the country where the party who is to effect the performance which is </a:t>
            </a:r>
            <a:r>
              <a:rPr lang="en-GB" altLang="ja-JP" dirty="0">
                <a:solidFill>
                  <a:srgbClr val="FF0000"/>
                </a:solidFill>
              </a:rPr>
              <a:t>characteristic</a:t>
            </a:r>
            <a:r>
              <a:rPr lang="en-GB" altLang="ja-JP" dirty="0"/>
              <a:t> of the contract has, at the time of conclusion of the contract, his habitual residence, or, in the case of a body corporate or unincorporate, its central administration. … </a:t>
            </a:r>
            <a:endParaRPr lang="ja-JP" altLang="ja-JP" dirty="0"/>
          </a:p>
          <a:p>
            <a:pPr marL="0" indent="0">
              <a:buNone/>
            </a:pPr>
            <a:r>
              <a:rPr lang="en-GB" altLang="ja-JP" dirty="0"/>
              <a:t>…</a:t>
            </a:r>
            <a:endParaRPr lang="ja-JP" altLang="ja-JP" dirty="0"/>
          </a:p>
          <a:p>
            <a:pPr marL="0" indent="0">
              <a:buNone/>
            </a:pPr>
            <a:r>
              <a:rPr lang="en-GB" altLang="ja-JP" dirty="0"/>
              <a:t>5. … the presumptions in paragraphs 2 … shall be </a:t>
            </a:r>
            <a:r>
              <a:rPr lang="en-GB" altLang="ja-JP" dirty="0">
                <a:solidFill>
                  <a:srgbClr val="FF0000"/>
                </a:solidFill>
              </a:rPr>
              <a:t>disregarded</a:t>
            </a:r>
            <a:r>
              <a:rPr lang="en-GB" altLang="ja-JP" dirty="0"/>
              <a:t> if it appears from the circumstances as a whole that the contract is more closely connected with another country</a:t>
            </a:r>
            <a:r>
              <a:rPr lang="en-GB" altLang="ja-JP" dirty="0" smtClean="0"/>
              <a:t>.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94060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cf. Rome I Regulation (of </a:t>
            </a:r>
            <a:r>
              <a:rPr lang="en-US" altLang="ja-JP" dirty="0" smtClean="0"/>
              <a:t>17</a:t>
            </a:r>
            <a:r>
              <a:rPr lang="en-US" altLang="ja-JP" dirty="0"/>
              <a:t> June 2008 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altLang="ja-JP" dirty="0"/>
              <a:t>Article 4</a:t>
            </a:r>
            <a:r>
              <a:rPr lang="ja-JP" altLang="ja-JP" dirty="0"/>
              <a:t>　</a:t>
            </a:r>
            <a:r>
              <a:rPr lang="en-GB" altLang="ja-JP" dirty="0"/>
              <a:t>Applicable law in the absence of choice</a:t>
            </a:r>
            <a:endParaRPr lang="ja-JP" altLang="ja-JP" dirty="0"/>
          </a:p>
          <a:p>
            <a:pPr marL="0" indent="0">
              <a:buNone/>
            </a:pPr>
            <a:r>
              <a:rPr lang="en-GB" altLang="ja-JP" dirty="0"/>
              <a:t>1. To the extent that the law applicable to the contract has not been chosen …, the law governing the contract </a:t>
            </a:r>
            <a:r>
              <a:rPr lang="en-GB" altLang="ja-JP" dirty="0">
                <a:solidFill>
                  <a:srgbClr val="FF0000"/>
                </a:solidFill>
              </a:rPr>
              <a:t>shall be determined as follows</a:t>
            </a:r>
            <a:r>
              <a:rPr lang="en-GB" altLang="ja-JP" dirty="0"/>
              <a:t>:</a:t>
            </a:r>
            <a:endParaRPr lang="ja-JP" altLang="ja-JP" dirty="0"/>
          </a:p>
          <a:p>
            <a:pPr marL="457200" lvl="1" indent="0">
              <a:buNone/>
            </a:pPr>
            <a:r>
              <a:rPr lang="en-GB" altLang="ja-JP" dirty="0"/>
              <a:t>(a) a contract for the sale of goods shall be governed by the law of the country where the seller has his habitual residence;</a:t>
            </a:r>
            <a:endParaRPr lang="ja-JP" altLang="ja-JP" dirty="0"/>
          </a:p>
          <a:p>
            <a:pPr marL="457200" lvl="1" indent="0">
              <a:buNone/>
            </a:pPr>
            <a:r>
              <a:rPr lang="en-GB" altLang="ja-JP" dirty="0"/>
              <a:t>…</a:t>
            </a:r>
            <a:endParaRPr lang="ja-JP" altLang="ja-JP" dirty="0"/>
          </a:p>
          <a:p>
            <a:pPr marL="0" indent="0">
              <a:buNone/>
            </a:pPr>
            <a:r>
              <a:rPr lang="en-GB" altLang="ja-JP" dirty="0"/>
              <a:t>2. Where the contract is not covered by paragraph 1 …, the contract shall be governed by the law of the country where the party required to effect the </a:t>
            </a:r>
            <a:r>
              <a:rPr lang="en-GB" altLang="ja-JP" dirty="0">
                <a:solidFill>
                  <a:srgbClr val="FF0000"/>
                </a:solidFill>
              </a:rPr>
              <a:t>characteristic performance </a:t>
            </a:r>
            <a:r>
              <a:rPr lang="en-GB" altLang="ja-JP" dirty="0"/>
              <a:t>of the contract has his habitual residence.</a:t>
            </a:r>
            <a:endParaRPr lang="ja-JP" altLang="ja-JP" dirty="0"/>
          </a:p>
          <a:p>
            <a:pPr marL="0" indent="0">
              <a:buNone/>
            </a:pPr>
            <a:r>
              <a:rPr lang="en-GB" altLang="ja-JP" dirty="0"/>
              <a:t>3. Where it is clear from all the circumstances of the case that the contract is </a:t>
            </a:r>
            <a:r>
              <a:rPr lang="en-GB" altLang="ja-JP" dirty="0">
                <a:solidFill>
                  <a:srgbClr val="FF0000"/>
                </a:solidFill>
              </a:rPr>
              <a:t>manifestly more closely connected </a:t>
            </a:r>
            <a:r>
              <a:rPr lang="en-GB" altLang="ja-JP" dirty="0"/>
              <a:t>with a country other than that indicated in paragraphs 1 or 2, the law of that other country shall apply.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976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Change of governing law (Art. 9)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By agreement only.</a:t>
            </a:r>
          </a:p>
          <a:p>
            <a:r>
              <a:rPr lang="en-US" altLang="ja-JP" dirty="0" smtClean="0"/>
              <a:t>May be Tacit. </a:t>
            </a:r>
          </a:p>
          <a:p>
            <a:pPr lvl="1"/>
            <a:r>
              <a:rPr lang="en-US" altLang="ja-JP" i="1" dirty="0" smtClean="0"/>
              <a:t>e.g</a:t>
            </a:r>
            <a:r>
              <a:rPr lang="en-US" altLang="ja-JP" dirty="0" smtClean="0"/>
              <a:t>. Both parties base their arguments in litigation on a legal system other than the governing law.</a:t>
            </a:r>
          </a:p>
          <a:p>
            <a:pPr lvl="2"/>
            <a:r>
              <a:rPr kumimoji="1" lang="en-US" altLang="ja-JP" dirty="0" smtClean="0"/>
              <a:t>Note that the Japanese courts are supposed to take judicial notice of the governing law.</a:t>
            </a:r>
          </a:p>
          <a:p>
            <a:r>
              <a:rPr lang="en-US" altLang="ja-JP" dirty="0" smtClean="0"/>
              <a:t>Without prejudice to the interests of third parties</a:t>
            </a:r>
          </a:p>
          <a:p>
            <a:pPr lvl="1"/>
            <a:r>
              <a:rPr lang="en-US" altLang="ja-JP" i="1" dirty="0"/>
              <a:t>e</a:t>
            </a:r>
            <a:r>
              <a:rPr kumimoji="1" lang="en-US" altLang="ja-JP" i="1" dirty="0" smtClean="0"/>
              <a:t>.g.</a:t>
            </a:r>
            <a:r>
              <a:rPr kumimoji="1" lang="en-US" altLang="ja-JP" dirty="0" smtClean="0"/>
              <a:t> the guarantor of a debt arising out of a contract with respect to interest rates, limitation period, etc.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6428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Formal validity (Art. 10)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e.g. whether need to be put in </a:t>
            </a:r>
            <a:r>
              <a:rPr lang="en-US" altLang="ja-JP" dirty="0" smtClean="0"/>
              <a:t>writing, whether suffice to be in </a:t>
            </a:r>
            <a:r>
              <a:rPr kumimoji="1" lang="en-US" altLang="ja-JP" dirty="0" smtClean="0"/>
              <a:t>electronic format, whether need to be signed or dated.</a:t>
            </a:r>
          </a:p>
          <a:p>
            <a:r>
              <a:rPr lang="en-US" altLang="ja-JP" dirty="0" smtClean="0"/>
              <a:t>Suffice to comply either:</a:t>
            </a:r>
          </a:p>
          <a:p>
            <a:pPr lvl="1"/>
            <a:r>
              <a:rPr kumimoji="1" lang="en-US" altLang="ja-JP" dirty="0" smtClean="0"/>
              <a:t>the law governing the substantive validity of the contract; or</a:t>
            </a:r>
          </a:p>
          <a:p>
            <a:pPr lvl="1"/>
            <a:r>
              <a:rPr lang="en-US" altLang="ja-JP" dirty="0"/>
              <a:t>the law of the country where the contract is </a:t>
            </a:r>
            <a:r>
              <a:rPr lang="en-US" altLang="ja-JP" dirty="0" smtClean="0"/>
              <a:t>concluded. </a:t>
            </a:r>
          </a:p>
          <a:p>
            <a:pPr lvl="2"/>
            <a:r>
              <a:rPr lang="en-US" altLang="ja-JP" dirty="0" smtClean="0"/>
              <a:t>“</a:t>
            </a:r>
            <a:r>
              <a:rPr lang="en-US" altLang="ja-JP" i="1" dirty="0"/>
              <a:t>locus </a:t>
            </a:r>
            <a:r>
              <a:rPr lang="en-US" altLang="ja-JP" i="1" dirty="0" err="1"/>
              <a:t>regit</a:t>
            </a:r>
            <a:r>
              <a:rPr lang="en-US" altLang="ja-JP" i="1" dirty="0"/>
              <a:t> </a:t>
            </a:r>
            <a:r>
              <a:rPr lang="en-US" altLang="ja-JP" i="1" dirty="0" err="1"/>
              <a:t>actum</a:t>
            </a:r>
            <a:r>
              <a:rPr lang="en-US" altLang="ja-JP" dirty="0" smtClean="0"/>
              <a:t>”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680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Consumer and employment contracts</a:t>
            </a:r>
            <a:br>
              <a:rPr kumimoji="1" lang="en-US" altLang="ja-JP" dirty="0" smtClean="0"/>
            </a:br>
            <a:r>
              <a:rPr lang="en-US" altLang="ja-JP" dirty="0" smtClean="0"/>
              <a:t>(Arts. 11 and 12)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presumed weaker parties</a:t>
            </a:r>
          </a:p>
          <a:p>
            <a:r>
              <a:rPr lang="en-US" altLang="ja-JP" dirty="0" smtClean="0"/>
              <a:t>Gravitates towards the law of the country where the consumer is habitually resident and the law of the country where the work is habitually carried out.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.g. An employee</a:t>
            </a:r>
            <a:r>
              <a:rPr lang="ja-JP" altLang="en-US" dirty="0" smtClean="0"/>
              <a:t> </a:t>
            </a:r>
            <a:r>
              <a:rPr lang="en-US" altLang="ja-JP" dirty="0" smtClean="0"/>
              <a:t>may invoke the rules of Japanese law requiring “reasonable grounds” for dismissal.</a:t>
            </a:r>
            <a:endParaRPr kumimoji="1" lang="en-US" altLang="ja-JP" dirty="0" smtClean="0"/>
          </a:p>
          <a:p>
            <a:r>
              <a:rPr lang="en-US" altLang="ja-JP" dirty="0" smtClean="0"/>
              <a:t>Introduced by the new Act.</a:t>
            </a:r>
          </a:p>
          <a:p>
            <a:r>
              <a:rPr lang="en-US" altLang="ja-JP" dirty="0" smtClean="0"/>
              <a:t>Another instance </a:t>
            </a:r>
            <a:r>
              <a:rPr lang="en-US" altLang="ja-JP" dirty="0"/>
              <a:t>of </a:t>
            </a:r>
            <a:r>
              <a:rPr lang="en-US" altLang="ja-JP" dirty="0" smtClean="0"/>
              <a:t>the European influence.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8440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Public </a:t>
            </a:r>
            <a:r>
              <a:rPr lang="en-US" altLang="ja-JP" dirty="0"/>
              <a:t>p</a:t>
            </a:r>
            <a:r>
              <a:rPr kumimoji="1" lang="en-US" altLang="ja-JP" dirty="0" smtClean="0"/>
              <a:t>olicy exception (Art. 42)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Strikes out the application of a governing law where it yields results contrary to the public policy of Japan.</a:t>
            </a:r>
          </a:p>
          <a:p>
            <a:r>
              <a:rPr lang="en-US" altLang="ja-JP" dirty="0" smtClean="0"/>
              <a:t>An exception to the “leap in the dark” principle </a:t>
            </a:r>
          </a:p>
          <a:p>
            <a:r>
              <a:rPr lang="en-US" altLang="ja-JP" dirty="0" smtClean="0"/>
              <a:t>A high hurdle</a:t>
            </a:r>
          </a:p>
          <a:p>
            <a:r>
              <a:rPr lang="en-US" altLang="ja-JP" i="1" dirty="0" smtClean="0"/>
              <a:t>e.g.</a:t>
            </a:r>
            <a:r>
              <a:rPr lang="en-US" altLang="ja-JP" dirty="0" smtClean="0"/>
              <a:t> the governing law gives effect to a contract for:</a:t>
            </a:r>
          </a:p>
          <a:p>
            <a:pPr lvl="1"/>
            <a:r>
              <a:rPr lang="en-US" altLang="ja-JP" dirty="0" smtClean="0"/>
              <a:t>gambling</a:t>
            </a:r>
          </a:p>
          <a:p>
            <a:pPr lvl="1"/>
            <a:r>
              <a:rPr lang="en-US" altLang="ja-JP" dirty="0" smtClean="0"/>
              <a:t>surrogacy</a:t>
            </a:r>
          </a:p>
          <a:p>
            <a:pPr lvl="1"/>
            <a:r>
              <a:rPr lang="en-US" altLang="ja-JP" dirty="0" smtClean="0"/>
              <a:t>organ trading</a:t>
            </a:r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306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Overriding mandatory rules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 provision.</a:t>
            </a:r>
          </a:p>
          <a:p>
            <a:r>
              <a:rPr lang="en-US" altLang="ja-JP" i="1" dirty="0" smtClean="0"/>
              <a:t>Lex </a:t>
            </a:r>
            <a:r>
              <a:rPr lang="en-US" altLang="ja-JP" i="1" dirty="0" err="1" smtClean="0"/>
              <a:t>fori</a:t>
            </a:r>
            <a:endParaRPr lang="en-US" altLang="ja-JP" i="1" dirty="0" smtClean="0"/>
          </a:p>
          <a:p>
            <a:pPr lvl="1"/>
            <a:r>
              <a:rPr lang="en-US" altLang="ja-JP" dirty="0" smtClean="0"/>
              <a:t>Scholarly opinion is in </a:t>
            </a:r>
            <a:r>
              <a:rPr lang="en-US" altLang="ja-JP" dirty="0" err="1" smtClean="0"/>
              <a:t>favour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err="1" smtClean="0"/>
              <a:t>eg</a:t>
            </a:r>
            <a:r>
              <a:rPr lang="en-US" altLang="ja-JP" dirty="0" smtClean="0"/>
              <a:t> Lower courts ruling:</a:t>
            </a:r>
          </a:p>
          <a:p>
            <a:pPr lvl="2"/>
            <a:r>
              <a:rPr lang="en-US" altLang="ja-JP" dirty="0" smtClean="0"/>
              <a:t>Patent Act provision mandating a reasonable remuneration to an employee </a:t>
            </a:r>
            <a:r>
              <a:rPr lang="en-US" altLang="ja-JP" dirty="0"/>
              <a:t>who has made an invention in the course of employment </a:t>
            </a:r>
            <a:r>
              <a:rPr lang="en-US" altLang="ja-JP" dirty="0" smtClean="0"/>
              <a:t>and </a:t>
            </a:r>
            <a:r>
              <a:rPr lang="en-US" altLang="ja-JP" dirty="0"/>
              <a:t>assigned the employer the </a:t>
            </a:r>
            <a:r>
              <a:rPr lang="en-US" altLang="ja-JP" dirty="0" smtClean="0"/>
              <a:t>right to obtain a patent.</a:t>
            </a:r>
          </a:p>
          <a:p>
            <a:pPr lvl="2"/>
            <a:r>
              <a:rPr lang="en-US" altLang="ja-JP" dirty="0"/>
              <a:t>Anti-monopoly Act provision for granting injunction and damages for unfair trade practices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The law of third countries</a:t>
            </a:r>
          </a:p>
          <a:p>
            <a:pPr lvl="1"/>
            <a:r>
              <a:rPr lang="en-US" altLang="ja-JP" dirty="0" smtClean="0"/>
              <a:t>No scholarly or judicial support.</a:t>
            </a:r>
          </a:p>
          <a:p>
            <a:pPr marL="45720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797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Merits of a dispute heard in arbitration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Special choice-of-law rules in Arbitration Act (Art. 36)</a:t>
            </a:r>
          </a:p>
          <a:p>
            <a:r>
              <a:rPr lang="en-US" altLang="ja-JP" dirty="0" smtClean="0"/>
              <a:t>Arbitrators are supposed to follow them where the arbitration is seated in Japan. 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 choice of a non-state law is permitted (as per the UNCITRAL Model Law).</a:t>
            </a:r>
          </a:p>
          <a:p>
            <a:r>
              <a:rPr lang="en-US" altLang="ja-JP" dirty="0" smtClean="0"/>
              <a:t>In the absence of the parties’ choice, the law of the country with </a:t>
            </a:r>
            <a:r>
              <a:rPr lang="en-US" altLang="ja-JP" dirty="0"/>
              <a:t>which the </a:t>
            </a:r>
            <a:r>
              <a:rPr lang="en-US" altLang="ja-JP" dirty="0" smtClean="0"/>
              <a:t>dispute is </a:t>
            </a:r>
            <a:r>
              <a:rPr lang="en-US" altLang="ja-JP" dirty="0"/>
              <a:t>most closely connected</a:t>
            </a:r>
            <a:r>
              <a:rPr lang="en-US" altLang="ja-JP" dirty="0" smtClean="0"/>
              <a:t>.</a:t>
            </a:r>
            <a:endParaRPr kumimoji="1" lang="en-US" altLang="ja-JP" dirty="0"/>
          </a:p>
          <a:p>
            <a:pPr lvl="1"/>
            <a:r>
              <a:rPr lang="en-US" altLang="ja-JP" i="1" dirty="0" smtClean="0"/>
              <a:t>cf</a:t>
            </a:r>
            <a:r>
              <a:rPr lang="en-US" altLang="ja-JP" dirty="0" smtClean="0"/>
              <a:t>. UNCITRAL Model </a:t>
            </a:r>
            <a:r>
              <a:rPr lang="en-US" altLang="ja-JP" dirty="0"/>
              <a:t>Law: the law determined by the conflict of laws rules which </a:t>
            </a:r>
            <a:r>
              <a:rPr lang="en-US" altLang="ja-JP" dirty="0" smtClean="0"/>
              <a:t>the tribunal </a:t>
            </a:r>
            <a:r>
              <a:rPr lang="en-US" altLang="ja-JP" dirty="0"/>
              <a:t>considers applicable.</a:t>
            </a:r>
          </a:p>
          <a:p>
            <a:pPr lvl="1"/>
            <a:r>
              <a:rPr lang="en-US" altLang="ja-JP" i="1" dirty="0"/>
              <a:t>c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. French </a:t>
            </a:r>
            <a:r>
              <a:rPr lang="en-US" altLang="ja-JP" dirty="0"/>
              <a:t>law: the rules of law </a:t>
            </a:r>
            <a:r>
              <a:rPr lang="en-US" altLang="ja-JP" dirty="0" smtClean="0"/>
              <a:t>the tribunal </a:t>
            </a:r>
            <a:r>
              <a:rPr lang="en-US" altLang="ja-JP" dirty="0"/>
              <a:t>considers </a:t>
            </a:r>
            <a:r>
              <a:rPr lang="en-US" altLang="ja-JP" dirty="0" smtClean="0"/>
              <a:t>appropriate.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136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Civil law tradition</a:t>
            </a:r>
          </a:p>
          <a:p>
            <a:r>
              <a:rPr kumimoji="1" lang="en-US" altLang="ja-JP" dirty="0" smtClean="0"/>
              <a:t>First PIL statute with effect from 1898</a:t>
            </a:r>
          </a:p>
          <a:p>
            <a:r>
              <a:rPr kumimoji="1" lang="en-US" altLang="ja-JP" dirty="0" err="1" smtClean="0"/>
              <a:t>Savignian</a:t>
            </a:r>
            <a:r>
              <a:rPr kumimoji="1" lang="en-US" altLang="ja-JP" dirty="0" smtClean="0"/>
              <a:t> approach</a:t>
            </a:r>
            <a:r>
              <a:rPr lang="en-US" altLang="ja-JP" dirty="0" smtClean="0"/>
              <a:t>: Quest for “the seat of legal relationships”, </a:t>
            </a:r>
            <a:r>
              <a:rPr lang="en-US" altLang="ja-JP" i="1" dirty="0" smtClean="0"/>
              <a:t>cf</a:t>
            </a:r>
            <a:r>
              <a:rPr lang="en-US" altLang="ja-JP" dirty="0" smtClean="0"/>
              <a:t>. </a:t>
            </a:r>
            <a:r>
              <a:rPr lang="en-US" altLang="ja-JP" dirty="0" err="1" smtClean="0"/>
              <a:t>statutist</a:t>
            </a:r>
            <a:r>
              <a:rPr lang="en-US" altLang="ja-JP" dirty="0" smtClean="0"/>
              <a:t> approach</a:t>
            </a:r>
          </a:p>
          <a:p>
            <a:r>
              <a:rPr lang="en-US" altLang="ja-JP" dirty="0" smtClean="0"/>
              <a:t>Goal: ascertaining the law of the country with which the issue is most closely connected</a:t>
            </a:r>
          </a:p>
          <a:p>
            <a:r>
              <a:rPr kumimoji="1" lang="en-US" altLang="ja-JP" dirty="0" smtClean="0"/>
              <a:t>Means: a concrete connecting factor prepared </a:t>
            </a:r>
            <a:r>
              <a:rPr lang="en-US" altLang="ja-JP" dirty="0" smtClean="0"/>
              <a:t>for each </a:t>
            </a:r>
            <a:r>
              <a:rPr kumimoji="1" lang="en-US" altLang="ja-JP" dirty="0" smtClean="0"/>
              <a:t>pre-grouped set of issues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81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Source of law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dirty="0" smtClean="0"/>
              <a:t>Ho no </a:t>
            </a:r>
            <a:r>
              <a:rPr lang="en-US" altLang="ja-JP" i="1" dirty="0" err="1"/>
              <a:t>T</a:t>
            </a:r>
            <a:r>
              <a:rPr kumimoji="1" lang="en-US" altLang="ja-JP" i="1" dirty="0" err="1" smtClean="0"/>
              <a:t>ekiyo</a:t>
            </a:r>
            <a:r>
              <a:rPr kumimoji="1" lang="en-US" altLang="ja-JP" i="1" dirty="0" smtClean="0"/>
              <a:t> </a:t>
            </a:r>
            <a:r>
              <a:rPr kumimoji="1" lang="en-US" altLang="ja-JP" i="1" dirty="0" err="1" smtClean="0"/>
              <a:t>ni</a:t>
            </a:r>
            <a:r>
              <a:rPr kumimoji="1" lang="en-US" altLang="ja-JP" i="1" dirty="0" smtClean="0"/>
              <a:t> </a:t>
            </a:r>
            <a:r>
              <a:rPr lang="en-US" altLang="ja-JP" i="1" dirty="0" err="1"/>
              <a:t>K</a:t>
            </a:r>
            <a:r>
              <a:rPr kumimoji="1" lang="en-US" altLang="ja-JP" i="1" dirty="0" err="1" smtClean="0"/>
              <a:t>ansuru</a:t>
            </a:r>
            <a:r>
              <a:rPr kumimoji="1" lang="en-US" altLang="ja-JP" i="1" dirty="0" smtClean="0"/>
              <a:t> </a:t>
            </a:r>
            <a:r>
              <a:rPr lang="en-US" altLang="ja-JP" i="1" dirty="0" err="1"/>
              <a:t>T</a:t>
            </a:r>
            <a:r>
              <a:rPr kumimoji="1" lang="en-US" altLang="ja-JP" i="1" dirty="0" err="1" smtClean="0"/>
              <a:t>susoku</a:t>
            </a:r>
            <a:r>
              <a:rPr kumimoji="1" lang="en-US" altLang="ja-JP" i="1" dirty="0" smtClean="0"/>
              <a:t> </a:t>
            </a:r>
            <a:r>
              <a:rPr lang="en-US" altLang="ja-JP" i="1" dirty="0"/>
              <a:t>H</a:t>
            </a:r>
            <a:r>
              <a:rPr kumimoji="1" lang="en-US" altLang="ja-JP" i="1" dirty="0" smtClean="0"/>
              <a:t>o</a:t>
            </a:r>
            <a:r>
              <a:rPr kumimoji="1" lang="en-US" altLang="ja-JP" dirty="0" smtClean="0"/>
              <a:t> (Act </a:t>
            </a:r>
            <a:r>
              <a:rPr lang="en-US" altLang="ja-JP" dirty="0" smtClean="0"/>
              <a:t>concerning the </a:t>
            </a:r>
            <a:r>
              <a:rPr kumimoji="1" lang="en-US" altLang="ja-JP" dirty="0" smtClean="0"/>
              <a:t>General Rules for the Application of Laws)</a:t>
            </a:r>
          </a:p>
          <a:p>
            <a:r>
              <a:rPr lang="en-US" altLang="ja-JP" dirty="0" smtClean="0"/>
              <a:t>Superseding </a:t>
            </a:r>
            <a:r>
              <a:rPr lang="en-US" altLang="ja-JP" i="1" dirty="0" err="1" smtClean="0"/>
              <a:t>Horei</a:t>
            </a:r>
            <a:r>
              <a:rPr lang="en-US" altLang="ja-JP" dirty="0" smtClean="0"/>
              <a:t> (Act on the Application of Laws) in 2007. </a:t>
            </a:r>
            <a:endParaRPr lang="en-US" altLang="ja-JP" dirty="0"/>
          </a:p>
          <a:p>
            <a:r>
              <a:rPr kumimoji="1" lang="en-US" altLang="ja-JP" dirty="0" smtClean="0"/>
              <a:t>No principle of </a:t>
            </a:r>
            <a:r>
              <a:rPr kumimoji="1" lang="en-US" altLang="ja-JP" i="1" dirty="0" smtClean="0"/>
              <a:t>stare decisis</a:t>
            </a:r>
            <a:r>
              <a:rPr kumimoji="1" lang="en-US" altLang="ja-JP" dirty="0" smtClean="0"/>
              <a:t>. But the Supreme Court decisions are </a:t>
            </a:r>
            <a:r>
              <a:rPr kumimoji="1" lang="en-US" altLang="ja-JP" smtClean="0"/>
              <a:t>highly respected.</a:t>
            </a:r>
            <a:endParaRPr kumimoji="1" lang="en-US" altLang="ja-JP" dirty="0" smtClean="0"/>
          </a:p>
          <a:p>
            <a:r>
              <a:rPr kumimoji="1" lang="en-US" altLang="ja-JP" dirty="0" smtClean="0"/>
              <a:t>No Supreme Court decision as yet on the new Act.</a:t>
            </a:r>
          </a:p>
          <a:p>
            <a:r>
              <a:rPr lang="en-US" altLang="ja-JP" dirty="0" smtClean="0"/>
              <a:t>Interpretation by reference to scholarly commentaries and the lower court decisions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77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Capacity (Art. 4 for natural persons)</a:t>
            </a:r>
            <a:endParaRPr lang="en-US" altLang="ja-JP" dirty="0"/>
          </a:p>
          <a:p>
            <a:r>
              <a:rPr kumimoji="1" lang="en-US" altLang="ja-JP" dirty="0" smtClean="0"/>
              <a:t>Formation, Substantive validity, Effects, Extinction (Arts. </a:t>
            </a:r>
            <a:r>
              <a:rPr lang="en-US" altLang="ja-JP" dirty="0" smtClean="0"/>
              <a:t>7, 8)</a:t>
            </a:r>
          </a:p>
          <a:p>
            <a:r>
              <a:rPr lang="en-US" altLang="ja-JP" dirty="0"/>
              <a:t>Change of governing </a:t>
            </a:r>
            <a:r>
              <a:rPr lang="en-US" altLang="ja-JP" dirty="0" smtClean="0"/>
              <a:t>law (Art. 9)</a:t>
            </a:r>
            <a:endParaRPr lang="en-US" altLang="ja-JP" dirty="0"/>
          </a:p>
          <a:p>
            <a:r>
              <a:rPr lang="en-US" altLang="ja-JP" dirty="0" smtClean="0"/>
              <a:t>Formal validity (Art. 10)</a:t>
            </a:r>
            <a:endParaRPr lang="ja-JP" altLang="en-US" dirty="0" smtClean="0"/>
          </a:p>
          <a:p>
            <a:r>
              <a:rPr lang="en-US" altLang="ja-JP" dirty="0" smtClean="0"/>
              <a:t>Special rules</a:t>
            </a:r>
          </a:p>
          <a:p>
            <a:pPr lvl="1"/>
            <a:r>
              <a:rPr lang="en-US" altLang="ja-JP" dirty="0" smtClean="0"/>
              <a:t>Consumer contracts (Art. 11)</a:t>
            </a:r>
          </a:p>
          <a:p>
            <a:pPr lvl="1"/>
            <a:r>
              <a:rPr lang="en-US" altLang="ja-JP" dirty="0" smtClean="0"/>
              <a:t>Employment contracts (Art. 12)</a:t>
            </a:r>
          </a:p>
          <a:p>
            <a:r>
              <a:rPr lang="en-US" altLang="ja-JP" dirty="0" smtClean="0"/>
              <a:t>Public policy exception (Art. 42) and overriding </a:t>
            </a:r>
            <a:r>
              <a:rPr lang="en-US" altLang="ja-JP" dirty="0"/>
              <a:t>mandatory </a:t>
            </a:r>
            <a:r>
              <a:rPr lang="en-US" altLang="ja-JP" dirty="0" smtClean="0"/>
              <a:t>rules</a:t>
            </a:r>
            <a:r>
              <a:rPr lang="ja-JP" altLang="en-US" dirty="0"/>
              <a:t> </a:t>
            </a:r>
            <a:r>
              <a:rPr lang="en-US" altLang="ja-JP" dirty="0" smtClean="0"/>
              <a:t>(no provision)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702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Capacity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Natural person (Art. 4)</a:t>
            </a:r>
          </a:p>
          <a:p>
            <a:pPr lvl="1"/>
            <a:r>
              <a:rPr kumimoji="1" lang="en-US" altLang="ja-JP" dirty="0" smtClean="0"/>
              <a:t>The law of the country of nationality of the person in question.</a:t>
            </a:r>
          </a:p>
          <a:p>
            <a:pPr lvl="1"/>
            <a:r>
              <a:rPr lang="en-US" altLang="ja-JP" dirty="0" smtClean="0"/>
              <a:t>Exception: where the contract is concluded within the borders of a single country, the law of that country may alternatively confer capacity.</a:t>
            </a:r>
          </a:p>
          <a:p>
            <a:pPr lvl="2"/>
            <a:r>
              <a:rPr lang="en-US" altLang="ja-JP" dirty="0" smtClean="0"/>
              <a:t>protects transactional certainty.</a:t>
            </a:r>
          </a:p>
          <a:p>
            <a:r>
              <a:rPr kumimoji="1" lang="en-US" altLang="ja-JP" dirty="0" smtClean="0"/>
              <a:t>Legal person (No provision)</a:t>
            </a:r>
          </a:p>
          <a:p>
            <a:pPr lvl="1"/>
            <a:r>
              <a:rPr lang="en-US" altLang="ja-JP" dirty="0" smtClean="0"/>
              <a:t>The law of the country to which the legal person is subjected (</a:t>
            </a:r>
            <a:r>
              <a:rPr lang="en-US" altLang="ja-JP" i="1" dirty="0" smtClean="0"/>
              <a:t>i.e.</a:t>
            </a:r>
            <a:r>
              <a:rPr lang="en-US" altLang="ja-JP" dirty="0" smtClean="0"/>
              <a:t> the law of the country of incorporation or of the principal place of business: Supreme Court ruling on 15 July 1975)</a:t>
            </a:r>
          </a:p>
          <a:p>
            <a:pPr lvl="1"/>
            <a:r>
              <a:rPr kumimoji="1" lang="en-US" altLang="ja-JP" dirty="0" smtClean="0"/>
              <a:t>Scholarly </a:t>
            </a:r>
            <a:r>
              <a:rPr lang="en-US" altLang="ja-JP" dirty="0" smtClean="0"/>
              <a:t>opinion</a:t>
            </a:r>
            <a:r>
              <a:rPr kumimoji="1" lang="en-US" altLang="ja-JP" dirty="0" smtClean="0"/>
              <a:t> is in </a:t>
            </a:r>
            <a:r>
              <a:rPr kumimoji="1" lang="en-US" altLang="ja-JP" dirty="0" err="1" smtClean="0"/>
              <a:t>favour</a:t>
            </a:r>
            <a:r>
              <a:rPr kumimoji="1" lang="en-US" altLang="ja-JP" dirty="0" smtClean="0"/>
              <a:t> of the law of the country of incorporation.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169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Formation, Substantive validity, Effect, Extinction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Extinction includes limitation period.</a:t>
            </a:r>
          </a:p>
          <a:p>
            <a:r>
              <a:rPr lang="en-US" altLang="ja-JP" dirty="0" smtClean="0"/>
              <a:t>Party autonomy (Art. 7)</a:t>
            </a:r>
          </a:p>
          <a:p>
            <a:pPr lvl="1"/>
            <a:r>
              <a:rPr kumimoji="1" lang="en-US" altLang="ja-JP" dirty="0" smtClean="0"/>
              <a:t>Departure from the </a:t>
            </a:r>
            <a:r>
              <a:rPr kumimoji="1" lang="en-US" altLang="ja-JP" dirty="0" err="1" smtClean="0"/>
              <a:t>Savignian</a:t>
            </a:r>
            <a:r>
              <a:rPr kumimoji="1" lang="en-US" altLang="ja-JP" dirty="0" smtClean="0"/>
              <a:t> philosophy</a:t>
            </a:r>
          </a:p>
          <a:p>
            <a:pPr lvl="1"/>
            <a:r>
              <a:rPr lang="en-US" altLang="ja-JP" dirty="0" smtClean="0"/>
              <a:t>But universally embraced for contract.</a:t>
            </a:r>
          </a:p>
          <a:p>
            <a:r>
              <a:rPr kumimoji="1" lang="en-US" altLang="ja-JP" dirty="0" smtClean="0"/>
              <a:t>In the absence of the parties’ choice, the law of the country with which the contract is most closely connected. (Art. </a:t>
            </a:r>
            <a:r>
              <a:rPr lang="en-US" altLang="ja-JP" dirty="0" smtClean="0"/>
              <a:t>8)</a:t>
            </a:r>
          </a:p>
          <a:p>
            <a:pPr lvl="1"/>
            <a:r>
              <a:rPr lang="en-US" altLang="ja-JP" dirty="0" smtClean="0"/>
              <a:t>Faithful to the </a:t>
            </a:r>
            <a:r>
              <a:rPr lang="en-US" altLang="ja-JP" dirty="0" err="1" smtClean="0"/>
              <a:t>Savignian</a:t>
            </a:r>
            <a:r>
              <a:rPr lang="en-US" altLang="ja-JP" dirty="0" smtClean="0"/>
              <a:t> philosophy</a:t>
            </a:r>
          </a:p>
          <a:p>
            <a:pPr lvl="1"/>
            <a:r>
              <a:rPr lang="en-US" altLang="ja-JP" dirty="0" smtClean="0"/>
              <a:t>But relies on no concrete connecting factor.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962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Party autonomy (Art 7)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Only the law of a state, </a:t>
            </a:r>
            <a:r>
              <a:rPr lang="en-US" altLang="ja-JP" i="1" dirty="0" smtClean="0"/>
              <a:t>cf</a:t>
            </a:r>
            <a:r>
              <a:rPr lang="en-US" altLang="ja-JP" dirty="0" smtClean="0"/>
              <a:t>. Arbitration Act</a:t>
            </a:r>
          </a:p>
          <a:p>
            <a:r>
              <a:rPr kumimoji="1" lang="en-US" altLang="ja-JP" dirty="0" smtClean="0"/>
              <a:t>No need for any connection with the contract.</a:t>
            </a:r>
          </a:p>
          <a:p>
            <a:r>
              <a:rPr lang="en-US" altLang="ja-JP" dirty="0" smtClean="0"/>
              <a:t>Choice can be tacit (as well as expressed)</a:t>
            </a:r>
          </a:p>
          <a:p>
            <a:pPr lvl="1"/>
            <a:r>
              <a:rPr lang="en-US" altLang="ja-JP" dirty="0" smtClean="0"/>
              <a:t>Must be an actual choice, </a:t>
            </a:r>
            <a:r>
              <a:rPr lang="en-US" altLang="ja-JP" i="1" dirty="0" smtClean="0"/>
              <a:t>cf</a:t>
            </a:r>
            <a:r>
              <a:rPr lang="en-US" altLang="ja-JP" dirty="0" smtClean="0"/>
              <a:t>. hypothetical choice</a:t>
            </a:r>
          </a:p>
          <a:p>
            <a:pPr lvl="1"/>
            <a:r>
              <a:rPr lang="en-US" altLang="ja-JP" dirty="0"/>
              <a:t>c</a:t>
            </a:r>
            <a:r>
              <a:rPr lang="en-US" altLang="ja-JP" dirty="0" smtClean="0"/>
              <a:t>f. under the previous Act (</a:t>
            </a:r>
            <a:r>
              <a:rPr lang="en-US" altLang="ja-JP" dirty="0" err="1" smtClean="0"/>
              <a:t>Horei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See </a:t>
            </a:r>
            <a:r>
              <a:rPr lang="en-US" altLang="ja-JP" i="1" dirty="0" smtClean="0"/>
              <a:t>infra.</a:t>
            </a:r>
            <a:r>
              <a:rPr lang="en-US" altLang="ja-JP" dirty="0" smtClean="0"/>
              <a:t> for the default rules</a:t>
            </a:r>
          </a:p>
          <a:p>
            <a:pPr lvl="1"/>
            <a:r>
              <a:rPr lang="en-US" altLang="ja-JP" dirty="0"/>
              <a:t>C</a:t>
            </a:r>
            <a:r>
              <a:rPr lang="en-US" altLang="ja-JP" dirty="0" smtClean="0"/>
              <a:t>ase-by-case analysis, </a:t>
            </a:r>
            <a:r>
              <a:rPr lang="en-US" altLang="ja-JP" i="1" dirty="0" smtClean="0"/>
              <a:t>cf</a:t>
            </a:r>
            <a:r>
              <a:rPr lang="en-US" altLang="ja-JP" dirty="0" smtClean="0"/>
              <a:t>. category-dependent analysis</a:t>
            </a:r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526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dirty="0" smtClean="0"/>
              <a:t>Default rules</a:t>
            </a:r>
            <a:br>
              <a:rPr kumimoji="1" lang="en-US" altLang="ja-JP" dirty="0" smtClean="0"/>
            </a:br>
            <a:r>
              <a:rPr lang="en-US" altLang="ja-JP" dirty="0" smtClean="0"/>
              <a:t>(Art. 8)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The law of the country with which the contract is most closely connected.</a:t>
            </a:r>
          </a:p>
          <a:p>
            <a:pPr lvl="1"/>
            <a:r>
              <a:rPr lang="en-US" altLang="ja-JP" i="1" dirty="0"/>
              <a:t>cf</a:t>
            </a:r>
            <a:r>
              <a:rPr lang="en-US" altLang="ja-JP" dirty="0"/>
              <a:t>. </a:t>
            </a:r>
            <a:r>
              <a:rPr lang="en-US" altLang="ja-JP" dirty="0" smtClean="0"/>
              <a:t>(Under </a:t>
            </a:r>
            <a:r>
              <a:rPr lang="en-US" altLang="ja-JP" i="1" dirty="0" err="1" smtClean="0"/>
              <a:t>Horei</a:t>
            </a:r>
            <a:r>
              <a:rPr lang="en-US" altLang="ja-JP" dirty="0" smtClean="0"/>
              <a:t>) </a:t>
            </a:r>
            <a:r>
              <a:rPr lang="en-US" altLang="ja-JP" dirty="0"/>
              <a:t>the law of the country where the contract is concluded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en-US" altLang="ja-JP" dirty="0" smtClean="0"/>
              <a:t>Instead of a concrete connecting factor, it sets up a rebuttable presumption.</a:t>
            </a:r>
          </a:p>
          <a:p>
            <a:r>
              <a:rPr lang="en-US" altLang="ja-JP" dirty="0" smtClean="0"/>
              <a:t>Presumption in </a:t>
            </a:r>
            <a:r>
              <a:rPr lang="en-US" altLang="ja-JP" dirty="0" err="1" smtClean="0"/>
              <a:t>favour</a:t>
            </a:r>
            <a:r>
              <a:rPr lang="en-US" altLang="ja-JP" dirty="0" smtClean="0"/>
              <a:t> of the law of the country in which the party who is to effect characteristic performance is habitually resident. 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A contract is usually </a:t>
            </a:r>
            <a:r>
              <a:rPr lang="en-US" altLang="ja-JP" dirty="0" err="1" smtClean="0"/>
              <a:t>characterised</a:t>
            </a:r>
            <a:r>
              <a:rPr lang="en-US" altLang="ja-JP" dirty="0" smtClean="0"/>
              <a:t> by the performance offered as a </a:t>
            </a:r>
            <a:r>
              <a:rPr lang="en-US" altLang="ja-JP" i="1" dirty="0" smtClean="0"/>
              <a:t>quid pro quo</a:t>
            </a:r>
            <a:r>
              <a:rPr lang="en-US" altLang="ja-JP" dirty="0" smtClean="0"/>
              <a:t> for the payment of price. </a:t>
            </a:r>
          </a:p>
        </p:txBody>
      </p:sp>
    </p:spTree>
    <p:extLst>
      <p:ext uri="{BB962C8B-B14F-4D97-AF65-F5344CB8AC3E}">
        <p14:creationId xmlns:p14="http://schemas.microsoft.com/office/powerpoint/2010/main" val="80752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314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err="1"/>
              <a:t>Benidai</a:t>
            </a:r>
            <a:r>
              <a:rPr lang="en-US" altLang="ja-JP" dirty="0"/>
              <a:t> </a:t>
            </a:r>
            <a:r>
              <a:rPr lang="en-US" altLang="ja-JP" dirty="0" smtClean="0"/>
              <a:t>Trading </a:t>
            </a:r>
            <a:r>
              <a:rPr lang="en-US" altLang="ja-JP" dirty="0"/>
              <a:t>v </a:t>
            </a:r>
            <a:r>
              <a:rPr lang="en-US" altLang="ja-JP" dirty="0" err="1"/>
              <a:t>Gouws</a:t>
            </a:r>
            <a:r>
              <a:rPr lang="en-US" altLang="ja-JP" dirty="0"/>
              <a:t> &amp; </a:t>
            </a:r>
            <a:r>
              <a:rPr lang="en-US" altLang="ja-JP" dirty="0" err="1" smtClean="0"/>
              <a:t>Gouws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3200" dirty="0" smtClean="0"/>
              <a:t>1977 </a:t>
            </a:r>
            <a:r>
              <a:rPr lang="en-US" altLang="ja-JP" sz="3200" dirty="0"/>
              <a:t>(3) SA 1020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3106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Facts</a:t>
            </a:r>
          </a:p>
          <a:p>
            <a:pPr lvl="1"/>
            <a:r>
              <a:rPr kumimoji="1" lang="en-US" altLang="ja-JP" dirty="0" smtClean="0"/>
              <a:t>A sale contract between a Japanese company and a South African concern. </a:t>
            </a:r>
          </a:p>
          <a:p>
            <a:pPr lvl="1"/>
            <a:r>
              <a:rPr lang="en-US" altLang="ja-JP" dirty="0" smtClean="0"/>
              <a:t>Price to be paid in US dollars in Japan.</a:t>
            </a:r>
          </a:p>
          <a:p>
            <a:pPr lvl="1"/>
            <a:r>
              <a:rPr kumimoji="1" lang="en-US" altLang="ja-JP" dirty="0" smtClean="0"/>
              <a:t>Goods to be shipped to Japan.</a:t>
            </a:r>
          </a:p>
          <a:p>
            <a:pPr lvl="1"/>
            <a:r>
              <a:rPr lang="en-US" altLang="ja-JP" dirty="0" smtClean="0"/>
              <a:t>Arbitration seated in London.</a:t>
            </a:r>
          </a:p>
          <a:p>
            <a:r>
              <a:rPr lang="en-US" altLang="ja-JP" dirty="0" smtClean="0"/>
              <a:t>Ruling: No tacit choice of English law </a:t>
            </a:r>
            <a:r>
              <a:rPr lang="en-US" altLang="ja-JP" dirty="0"/>
              <a:t>'unless a </a:t>
            </a:r>
            <a:r>
              <a:rPr lang="en-US" altLang="ja-JP" dirty="0" smtClean="0"/>
              <a:t>clear inference </a:t>
            </a:r>
            <a:r>
              <a:rPr lang="en-US" altLang="ja-JP" dirty="0"/>
              <a:t>is to be drawn to the contrary</a:t>
            </a:r>
            <a:r>
              <a:rPr lang="en-US" altLang="ja-JP" dirty="0" smtClean="0"/>
              <a:t>'.</a:t>
            </a:r>
          </a:p>
          <a:p>
            <a:r>
              <a:rPr lang="en-US" altLang="ja-JP" dirty="0" smtClean="0"/>
              <a:t>Under Japanese PIL</a:t>
            </a:r>
          </a:p>
          <a:p>
            <a:pPr lvl="1"/>
            <a:r>
              <a:rPr lang="en-US" altLang="ja-JP" dirty="0" smtClean="0"/>
              <a:t>No choice, express or tacit.</a:t>
            </a:r>
          </a:p>
          <a:p>
            <a:pPr lvl="1"/>
            <a:r>
              <a:rPr lang="en-US" altLang="ja-JP" dirty="0" smtClean="0"/>
              <a:t>Characteristic performance by the seller.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Presumption in </a:t>
            </a:r>
            <a:r>
              <a:rPr lang="en-US" altLang="ja-JP" dirty="0" err="1" smtClean="0"/>
              <a:t>favour</a:t>
            </a:r>
            <a:r>
              <a:rPr lang="en-US" altLang="ja-JP" dirty="0" smtClean="0"/>
              <a:t> of the law of South Africa.</a:t>
            </a:r>
          </a:p>
          <a:p>
            <a:pPr lvl="1"/>
            <a:r>
              <a:rPr lang="en-US" altLang="ja-JP" dirty="0" smtClean="0"/>
              <a:t>The presumption may be rebutted.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8308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1283</Words>
  <Application>Microsoft Office PowerPoint</Application>
  <PresentationFormat>ワイド画面</PresentationFormat>
  <Paragraphs>123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游ゴシック</vt:lpstr>
      <vt:lpstr>游ゴシック Light</vt:lpstr>
      <vt:lpstr>Arial</vt:lpstr>
      <vt:lpstr>Office テーマ</vt:lpstr>
      <vt:lpstr>Japanese Private International Law in Contract</vt:lpstr>
      <vt:lpstr>Background</vt:lpstr>
      <vt:lpstr>Source of law</vt:lpstr>
      <vt:lpstr>Overview</vt:lpstr>
      <vt:lpstr>Capacity</vt:lpstr>
      <vt:lpstr>Formation, Substantive validity, Effect, Extinction</vt:lpstr>
      <vt:lpstr>Party autonomy (Art 7)</vt:lpstr>
      <vt:lpstr>Default rules (Art. 8)</vt:lpstr>
      <vt:lpstr>Benidai Trading v Gouws &amp; Gouws 1977 (3) SA 1020</vt:lpstr>
      <vt:lpstr>cf. Rome Convention</vt:lpstr>
      <vt:lpstr>cf. Rome I Regulation (of 17 June 2008 )</vt:lpstr>
      <vt:lpstr>Change of governing law (Art. 9)</vt:lpstr>
      <vt:lpstr>Formal validity (Art. 10)</vt:lpstr>
      <vt:lpstr>Consumer and employment contracts (Arts. 11 and 12)</vt:lpstr>
      <vt:lpstr>Public policy exception (Art. 42)</vt:lpstr>
      <vt:lpstr>Overriding mandatory rules</vt:lpstr>
      <vt:lpstr>Merits of a dispute heard in arbitration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Choice of Law Rules for Contractual Obligations</dc:title>
  <dc:creator>Koji Takahashi</dc:creator>
  <cp:lastModifiedBy>Koji Takahashi</cp:lastModifiedBy>
  <cp:revision>227</cp:revision>
  <dcterms:created xsi:type="dcterms:W3CDTF">2018-09-18T00:08:18Z</dcterms:created>
  <dcterms:modified xsi:type="dcterms:W3CDTF">2018-10-01T14:15:35Z</dcterms:modified>
</cp:coreProperties>
</file>