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57" r:id="rId4"/>
    <p:sldId id="258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68" r:id="rId14"/>
    <p:sldId id="270" r:id="rId15"/>
    <p:sldId id="274" r:id="rId16"/>
  </p:sldIdLst>
  <p:sldSz cx="12192000" cy="6858000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1622" autoAdjust="0"/>
  </p:normalViewPr>
  <p:slideViewPr>
    <p:cSldViewPr snapToGrid="0">
      <p:cViewPr varScale="1">
        <p:scale>
          <a:sx n="50" d="100"/>
          <a:sy n="50" d="100"/>
        </p:scale>
        <p:origin x="38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83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2548A-B21D-4B54-95A7-67951310FE6B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B3621-6B40-44F7-9B6F-6EC7975DD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922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69EFF-F17C-40CD-B933-23E54A9828C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5363" y="3300413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FF2-0269-42A2-B0DB-B6C823ECC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14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409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449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95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21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347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987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45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519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1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77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482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069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30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430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1FF2-0269-42A2-B0DB-B6C823ECC09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6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38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78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13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87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35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99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2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2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08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91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4CEF-8D8D-4DDD-9760-F930ADD4F00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BBA5-C1C7-49F9-B7AF-6DB17D971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968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46069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Jurisdiction </a:t>
            </a:r>
            <a:r>
              <a:rPr lang="en-US" altLang="ja-JP" dirty="0"/>
              <a:t>and Choice-of-Law Questions Arising in </a:t>
            </a:r>
            <a:r>
              <a:rPr lang="en-US" altLang="ja-JP" dirty="0" smtClean="0"/>
              <a:t>the Process of </a:t>
            </a:r>
            <a:r>
              <a:rPr lang="en-US" altLang="ja-JP" dirty="0"/>
              <a:t>Unmasking Anonymous Online </a:t>
            </a:r>
            <a:r>
              <a:rPr lang="en-US" altLang="ja-JP" dirty="0" smtClean="0"/>
              <a:t>Authors</a:t>
            </a:r>
            <a:endParaRPr kumimoji="1" lang="ja-JP" altLang="en-US" sz="27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022662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kumimoji="1" lang="en-US" altLang="ja-JP" sz="4000" dirty="0" smtClean="0"/>
          </a:p>
          <a:p>
            <a:r>
              <a:rPr kumimoji="1" lang="en-US" altLang="ja-JP" sz="4000" dirty="0" smtClean="0"/>
              <a:t>Koji Takahashi</a:t>
            </a:r>
          </a:p>
          <a:p>
            <a:r>
              <a:rPr lang="en-US" altLang="ja-JP" sz="3500" dirty="0" err="1" smtClean="0"/>
              <a:t>Doshisha</a:t>
            </a:r>
            <a:r>
              <a:rPr lang="en-US" altLang="ja-JP" sz="3500" dirty="0" smtClean="0"/>
              <a:t> University Law School (Kyoto, Japan)</a:t>
            </a:r>
            <a:endParaRPr kumimoji="1" lang="ja-JP" altLang="en-US" sz="3500" dirty="0"/>
          </a:p>
        </p:txBody>
      </p:sp>
    </p:spTree>
    <p:extLst>
      <p:ext uri="{BB962C8B-B14F-4D97-AF65-F5344CB8AC3E}">
        <p14:creationId xmlns:p14="http://schemas.microsoft.com/office/powerpoint/2010/main" val="31789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US: </a:t>
            </a:r>
            <a:r>
              <a:rPr lang="en-US" altLang="ja-JP" b="1" dirty="0" smtClean="0"/>
              <a:t>Legal base of disclosure order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755648"/>
            <a:ext cx="10515600" cy="4421315"/>
          </a:xfrm>
        </p:spPr>
        <p:txBody>
          <a:bodyPr>
            <a:noAutofit/>
          </a:bodyPr>
          <a:lstStyle/>
          <a:p>
            <a:r>
              <a:rPr lang="en-GB" altLang="ja-JP" sz="3200" dirty="0" smtClean="0"/>
              <a:t>Anonymous </a:t>
            </a:r>
            <a:r>
              <a:rPr lang="en-GB" altLang="ja-JP" sz="3200" dirty="0"/>
              <a:t>author </a:t>
            </a:r>
            <a:r>
              <a:rPr lang="en-GB" altLang="ja-JP" sz="3200" dirty="0" smtClean="0"/>
              <a:t>may be sued in </a:t>
            </a:r>
            <a:r>
              <a:rPr lang="en-GB" altLang="ja-JP" sz="3200" dirty="0"/>
              <a:t>the name of “John </a:t>
            </a:r>
            <a:r>
              <a:rPr lang="en-GB" altLang="ja-JP" sz="3200" dirty="0" smtClean="0"/>
              <a:t>Doe.”</a:t>
            </a:r>
          </a:p>
          <a:p>
            <a:r>
              <a:rPr lang="en-US" altLang="ja-JP" sz="3200" dirty="0" smtClean="0"/>
              <a:t>A </a:t>
            </a:r>
            <a:r>
              <a:rPr lang="en-US" altLang="ja-JP" sz="3200" dirty="0"/>
              <a:t>discovery order, called “Doe subpoena,” </a:t>
            </a:r>
            <a:r>
              <a:rPr lang="en-US" altLang="ja-JP" sz="3200" dirty="0" smtClean="0"/>
              <a:t>issued to ISPs. </a:t>
            </a:r>
            <a:endParaRPr lang="ja-JP" altLang="ja-JP" sz="3200" dirty="0"/>
          </a:p>
          <a:p>
            <a:r>
              <a:rPr lang="en-US" altLang="ja-JP" sz="3200" dirty="0"/>
              <a:t>A</a:t>
            </a:r>
            <a:r>
              <a:rPr lang="en-GB" altLang="ja-JP" sz="3200" dirty="0" smtClean="0"/>
              <a:t> </a:t>
            </a:r>
            <a:r>
              <a:rPr lang="en-GB" altLang="ja-JP" sz="3200" dirty="0"/>
              <a:t>p</a:t>
            </a:r>
            <a:r>
              <a:rPr lang="en-US" altLang="ja-JP" sz="3200" dirty="0" err="1"/>
              <a:t>rocedural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order, raising no choice-of-law question.</a:t>
            </a:r>
          </a:p>
          <a:p>
            <a:r>
              <a:rPr lang="en-GB" altLang="ja-JP" sz="3200" dirty="0" smtClean="0"/>
              <a:t>Debate focused on </a:t>
            </a:r>
            <a:r>
              <a:rPr lang="en-GB" altLang="ja-JP" sz="3200" dirty="0"/>
              <a:t>jurisdiction over </a:t>
            </a:r>
            <a:r>
              <a:rPr lang="en-GB" altLang="ja-JP" sz="3200" dirty="0" smtClean="0"/>
              <a:t>Doe rather than ISPs. </a:t>
            </a:r>
            <a:endParaRPr lang="ja-JP" altLang="en-US" sz="3200" dirty="0" smtClean="0"/>
          </a:p>
          <a:p>
            <a:r>
              <a:rPr kumimoji="1" lang="en-US" altLang="ja-JP" sz="3200" dirty="0" smtClean="0"/>
              <a:t>No uniformity in detailed rules within the US.</a:t>
            </a:r>
          </a:p>
        </p:txBody>
      </p:sp>
    </p:spTree>
    <p:extLst>
      <p:ext uri="{BB962C8B-B14F-4D97-AF65-F5344CB8AC3E}">
        <p14:creationId xmlns:p14="http://schemas.microsoft.com/office/powerpoint/2010/main" val="41728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 smtClean="0"/>
              <a:t>In </a:t>
            </a:r>
            <a:r>
              <a:rPr lang="en-US" altLang="ja-JP" b="1" dirty="0"/>
              <a:t>re John DOE a/k/a “Trooper” 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>(</a:t>
            </a:r>
            <a:r>
              <a:rPr lang="en-US" altLang="ja-JP" b="1" dirty="0"/>
              <a:t>Texas Supreme Court, 29 August 2014)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53896"/>
            <a:ext cx="10515600" cy="4818888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A </a:t>
            </a:r>
            <a:r>
              <a:rPr lang="en-US" altLang="ja-JP" sz="3200" dirty="0"/>
              <a:t>petition </a:t>
            </a:r>
            <a:r>
              <a:rPr lang="en-US" altLang="ja-JP" sz="3200" dirty="0" smtClean="0"/>
              <a:t>requesting Google disclosure.</a:t>
            </a:r>
          </a:p>
          <a:p>
            <a:r>
              <a:rPr lang="en-US" altLang="ja-JP" sz="3200" dirty="0" smtClean="0"/>
              <a:t>Rule </a:t>
            </a:r>
            <a:r>
              <a:rPr lang="en-US" altLang="ja-JP" sz="3200" dirty="0"/>
              <a:t>202 of </a:t>
            </a:r>
            <a:r>
              <a:rPr lang="en-US" altLang="ja-JP" sz="3200" dirty="0" smtClean="0"/>
              <a:t>Texas </a:t>
            </a:r>
            <a:r>
              <a:rPr lang="en-US" altLang="ja-JP" sz="3200" dirty="0"/>
              <a:t>Rules of Civil </a:t>
            </a:r>
            <a:r>
              <a:rPr lang="en-US" altLang="ja-JP" sz="3200" dirty="0" smtClean="0"/>
              <a:t>Procedure: </a:t>
            </a:r>
            <a:r>
              <a:rPr lang="en-US" altLang="ja-JP" sz="3200" dirty="0"/>
              <a:t>“a proper court” </a:t>
            </a:r>
            <a:r>
              <a:rPr lang="en-US" altLang="ja-JP" sz="3200" dirty="0" smtClean="0"/>
              <a:t>may </a:t>
            </a:r>
            <a:r>
              <a:rPr lang="en-US" altLang="ja-JP" sz="3200" dirty="0"/>
              <a:t>authorize </a:t>
            </a:r>
            <a:r>
              <a:rPr lang="en-US" altLang="ja-JP" sz="3200" dirty="0" smtClean="0"/>
              <a:t>deposition </a:t>
            </a:r>
            <a:r>
              <a:rPr lang="en-US" altLang="ja-JP" sz="3200" dirty="0"/>
              <a:t>to investigate </a:t>
            </a:r>
            <a:r>
              <a:rPr lang="en-US" altLang="ja-JP" sz="3200" dirty="0" smtClean="0"/>
              <a:t>potential </a:t>
            </a:r>
            <a:r>
              <a:rPr lang="en-US" altLang="ja-JP" sz="3200" dirty="0"/>
              <a:t>claim.</a:t>
            </a:r>
            <a:endParaRPr lang="ja-JP" altLang="ja-JP" sz="3200" dirty="0"/>
          </a:p>
          <a:p>
            <a:r>
              <a:rPr lang="en-US" altLang="ja-JP" sz="3200" dirty="0" smtClean="0"/>
              <a:t>Receiving notice, the blogger asserted his contact with Texas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was </a:t>
            </a:r>
            <a:r>
              <a:rPr lang="en-US" altLang="ja-JP" sz="3200" dirty="0"/>
              <a:t>tenuous.</a:t>
            </a:r>
            <a:endParaRPr lang="ja-JP" altLang="ja-JP" sz="3200" dirty="0"/>
          </a:p>
          <a:p>
            <a:r>
              <a:rPr lang="en-US" altLang="ja-JP" sz="3200" dirty="0" smtClean="0"/>
              <a:t>Held “</a:t>
            </a:r>
            <a:r>
              <a:rPr lang="en-US" altLang="ja-JP" sz="3200" dirty="0"/>
              <a:t>a proper court” must have personal jurisdiction over the potential defendant. </a:t>
            </a:r>
            <a:endParaRPr lang="ja-JP" altLang="ja-JP" sz="3200" dirty="0"/>
          </a:p>
          <a:p>
            <a:pPr lvl="1"/>
            <a:r>
              <a:rPr lang="en-US" altLang="ja-JP" sz="2800" dirty="0" smtClean="0"/>
              <a:t>While </a:t>
            </a:r>
            <a:r>
              <a:rPr lang="en-US" altLang="ja-JP" sz="2800" dirty="0" err="1"/>
              <a:t>r</a:t>
            </a:r>
            <a:r>
              <a:rPr lang="en-US" altLang="ja-JP" sz="2800" dirty="0" err="1" smtClean="0"/>
              <a:t>ecognising</a:t>
            </a:r>
            <a:r>
              <a:rPr lang="en-US" altLang="ja-JP" sz="2800" dirty="0" smtClean="0"/>
              <a:t> the burden </a:t>
            </a:r>
            <a:r>
              <a:rPr lang="en-US" altLang="ja-JP" sz="2800" dirty="0"/>
              <a:t>on the plaintiff </a:t>
            </a:r>
            <a:r>
              <a:rPr lang="en-US" altLang="ja-JP" sz="2800" dirty="0" smtClean="0"/>
              <a:t>could be heavy, refused </a:t>
            </a:r>
            <a:r>
              <a:rPr lang="en-US" altLang="ja-JP" sz="2800" dirty="0"/>
              <a:t>to “interpret Rule 202 to make Texas the world's inspector general</a:t>
            </a:r>
            <a:r>
              <a:rPr lang="en-US" altLang="ja-JP" sz="28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643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b="1" dirty="0" smtClean="0"/>
              <a:t>Malcolm </a:t>
            </a:r>
            <a:r>
              <a:rPr lang="en-US" altLang="ja-JP" b="1" dirty="0"/>
              <a:t>v. Doe 1 et al.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>(</a:t>
            </a:r>
            <a:r>
              <a:rPr lang="en-US" altLang="ja-JP" b="1" dirty="0"/>
              <a:t>California Court of Appeal, 29 March 2013)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Discovery against WordPress.com, a California company.</a:t>
            </a:r>
          </a:p>
          <a:p>
            <a:r>
              <a:rPr lang="en-US" altLang="ja-JP" dirty="0" smtClean="0"/>
              <a:t>Upheld personal </a:t>
            </a:r>
            <a:r>
              <a:rPr lang="en-US" altLang="ja-JP" dirty="0"/>
              <a:t>jurisdiction over </a:t>
            </a:r>
            <a:r>
              <a:rPr lang="en-US" altLang="ja-JP" dirty="0" smtClean="0"/>
              <a:t>Does because </a:t>
            </a:r>
            <a:r>
              <a:rPr lang="en-US" altLang="ja-JP" dirty="0"/>
              <a:t>they had “purposefully avail[</a:t>
            </a:r>
            <a:r>
              <a:rPr lang="en-US" altLang="ja-JP" dirty="0" err="1"/>
              <a:t>ed</a:t>
            </a:r>
            <a:r>
              <a:rPr lang="en-US" altLang="ja-JP" dirty="0"/>
              <a:t>] themselves of the services of a company located in the State of </a:t>
            </a:r>
            <a:r>
              <a:rPr lang="en-US" altLang="ja-JP" dirty="0" smtClean="0"/>
              <a:t>California.”</a:t>
            </a:r>
          </a:p>
          <a:p>
            <a:r>
              <a:rPr lang="en-US" altLang="ja-JP" dirty="0" smtClean="0"/>
              <a:t>Notwithstanding that the plaintiffs were English local politicians and initiated the discovery to </a:t>
            </a:r>
            <a:r>
              <a:rPr lang="en-US" altLang="ja-JP" dirty="0"/>
              <a:t>learn if </a:t>
            </a:r>
            <a:r>
              <a:rPr lang="en-US" altLang="ja-JP" dirty="0" smtClean="0"/>
              <a:t>their political rival was </a:t>
            </a:r>
            <a:r>
              <a:rPr lang="en-US" altLang="ja-JP" dirty="0"/>
              <a:t>the </a:t>
            </a:r>
            <a:r>
              <a:rPr lang="en-US" altLang="ja-JP" dirty="0" smtClean="0"/>
              <a:t>author.</a:t>
            </a:r>
            <a:endParaRPr lang="ja-JP" altLang="en-US" dirty="0"/>
          </a:p>
          <a:p>
            <a:r>
              <a:rPr lang="en-US" altLang="ja-JP" dirty="0" smtClean="0"/>
              <a:t>cf. Melvin </a:t>
            </a:r>
            <a:r>
              <a:rPr lang="en-US" altLang="ja-JP" dirty="0"/>
              <a:t>v. Doe (Virginia Cir. Ct., 24 June 1999)</a:t>
            </a:r>
          </a:p>
          <a:p>
            <a:pPr lvl="1"/>
            <a:r>
              <a:rPr lang="en-US" altLang="ja-JP" dirty="0" smtClean="0"/>
              <a:t>Quashed </a:t>
            </a:r>
            <a:r>
              <a:rPr lang="en-US" altLang="ja-JP" dirty="0"/>
              <a:t>a subpoena against America On Line, a Virginia </a:t>
            </a:r>
            <a:r>
              <a:rPr lang="en-US" altLang="ja-JP" dirty="0" smtClean="0"/>
              <a:t>company.</a:t>
            </a:r>
            <a:endParaRPr lang="ja-JP" altLang="ja-JP" dirty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“minimum contacts” requirements were not </a:t>
            </a:r>
            <a:r>
              <a:rPr lang="en-US" altLang="ja-JP" dirty="0" smtClean="0"/>
              <a:t>satisfied since </a:t>
            </a:r>
            <a:r>
              <a:rPr lang="en-US" altLang="ja-JP" dirty="0"/>
              <a:t>the effects of the defamatory posting were felt more in Pennsylvania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76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England: Legal base of disclosure order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640771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Norwich </a:t>
            </a:r>
            <a:r>
              <a:rPr lang="en-US" altLang="ja-JP" sz="3600" dirty="0" err="1" smtClean="0"/>
              <a:t>Pharmacal</a:t>
            </a:r>
            <a:r>
              <a:rPr lang="en-US" altLang="ja-JP" sz="3600" dirty="0" smtClean="0"/>
              <a:t> Co. </a:t>
            </a:r>
            <a:r>
              <a:rPr lang="en-US" altLang="ja-JP" sz="3600" dirty="0"/>
              <a:t>v. Customs and Excise Commissioners [1974] AC 133</a:t>
            </a:r>
            <a:endParaRPr lang="ja-JP" altLang="ja-JP" sz="3600" dirty="0"/>
          </a:p>
          <a:p>
            <a:pPr marL="457200" lvl="1" indent="0">
              <a:buNone/>
            </a:pPr>
            <a:r>
              <a:rPr lang="en-US" altLang="ja-JP" sz="2800" dirty="0" smtClean="0"/>
              <a:t>“</a:t>
            </a:r>
            <a:r>
              <a:rPr lang="en-US" altLang="ja-JP" sz="2800" dirty="0"/>
              <a:t>If through no fault of his own a person gets mixed up in the tortious acts of others so as to facilitate their wrong-doing he may incur no personal liability but he comes under a duty to assist the person who has been wronged by giving him full information and disclosing the identity of the wrongdoers.”</a:t>
            </a:r>
            <a:endParaRPr lang="ja-JP" altLang="ja-JP" sz="3200" dirty="0"/>
          </a:p>
          <a:p>
            <a:r>
              <a:rPr lang="en-US" altLang="ja-JP" sz="3600" dirty="0" smtClean="0"/>
              <a:t>A procedural order, raising no choice-of-law question.</a:t>
            </a:r>
          </a:p>
          <a:p>
            <a:r>
              <a:rPr lang="en-US" altLang="ja-JP" sz="3600" dirty="0" smtClean="0"/>
              <a:t>Questions of jurisdiction </a:t>
            </a:r>
            <a:r>
              <a:rPr lang="en-US" altLang="ja-JP" sz="3600" dirty="0"/>
              <a:t>over </a:t>
            </a:r>
            <a:r>
              <a:rPr lang="en-US" altLang="ja-JP" sz="3600" dirty="0" smtClean="0"/>
              <a:t>ISPs featured in a few cases.</a:t>
            </a:r>
          </a:p>
        </p:txBody>
      </p:sp>
    </p:spTree>
    <p:extLst>
      <p:ext uri="{BB962C8B-B14F-4D97-AF65-F5344CB8AC3E}">
        <p14:creationId xmlns:p14="http://schemas.microsoft.com/office/powerpoint/2010/main" val="27932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England: </a:t>
            </a:r>
            <a:r>
              <a:rPr lang="en-US" altLang="ja-JP" b="1" dirty="0"/>
              <a:t>Bacon v </a:t>
            </a:r>
            <a:r>
              <a:rPr lang="en-US" altLang="ja-JP" b="1" dirty="0" err="1"/>
              <a:t>Automattic</a:t>
            </a:r>
            <a:r>
              <a:rPr lang="en-US" altLang="ja-JP" b="1" dirty="0"/>
              <a:t> </a:t>
            </a:r>
            <a:r>
              <a:rPr lang="en-US" altLang="ja-JP" b="1" dirty="0" err="1"/>
              <a:t>Inc</a:t>
            </a:r>
            <a:r>
              <a:rPr lang="en-US" altLang="ja-JP" b="1" dirty="0"/>
              <a:t> and </a:t>
            </a:r>
            <a:r>
              <a:rPr lang="en-US" altLang="ja-JP" b="1" dirty="0" smtClean="0"/>
              <a:t>others</a:t>
            </a:r>
            <a:br>
              <a:rPr lang="en-US" altLang="ja-JP" b="1" dirty="0" smtClean="0"/>
            </a:br>
            <a:r>
              <a:rPr lang="en-US" altLang="ja-JP" b="1" dirty="0" smtClean="0"/>
              <a:t>[</a:t>
            </a:r>
            <a:r>
              <a:rPr lang="en-US" altLang="ja-JP" b="1" dirty="0"/>
              <a:t>2012] 1 W.L.R. 753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Norwich </a:t>
            </a:r>
            <a:r>
              <a:rPr lang="en-US" altLang="ja-JP" sz="3600" dirty="0" err="1" smtClean="0"/>
              <a:t>Pharmacal</a:t>
            </a:r>
            <a:r>
              <a:rPr lang="en-US" altLang="ja-JP" sz="3600" dirty="0" smtClean="0"/>
              <a:t> order was sought against the defendants, U.S. companies.</a:t>
            </a:r>
          </a:p>
          <a:p>
            <a:r>
              <a:rPr lang="en-US" altLang="ja-JP" sz="3600" dirty="0" smtClean="0"/>
              <a:t>The </a:t>
            </a:r>
            <a:r>
              <a:rPr lang="en-US" altLang="ja-JP" sz="3600" dirty="0"/>
              <a:t>claimant </a:t>
            </a:r>
            <a:r>
              <a:rPr lang="en-US" altLang="ja-JP" sz="3600" dirty="0" smtClean="0"/>
              <a:t>applie</a:t>
            </a:r>
            <a:r>
              <a:rPr lang="en-US" altLang="ja-JP" sz="3600" dirty="0"/>
              <a:t>d</a:t>
            </a:r>
            <a:r>
              <a:rPr lang="en-US" altLang="ja-JP" sz="3600" dirty="0" smtClean="0"/>
              <a:t> </a:t>
            </a:r>
            <a:r>
              <a:rPr lang="en-US" altLang="ja-JP" sz="3600" dirty="0"/>
              <a:t>for permission to serve the claim form out of the </a:t>
            </a:r>
            <a:r>
              <a:rPr lang="en-US" altLang="ja-JP" sz="3600" dirty="0" smtClean="0"/>
              <a:t>jurisdiction </a:t>
            </a:r>
            <a:r>
              <a:rPr lang="en-US" altLang="ja-JP" sz="3600" dirty="0"/>
              <a:t>on the ground </a:t>
            </a:r>
            <a:r>
              <a:rPr lang="en-US" altLang="ja-JP" sz="3600" dirty="0" smtClean="0"/>
              <a:t>(as provided by CPR Practice </a:t>
            </a:r>
            <a:r>
              <a:rPr lang="en-US" altLang="ja-JP" sz="3600" dirty="0"/>
              <a:t>Direction </a:t>
            </a:r>
            <a:r>
              <a:rPr lang="en-US" altLang="ja-JP" sz="3600" dirty="0" smtClean="0"/>
              <a:t>6B 3.1(2</a:t>
            </a:r>
            <a:r>
              <a:rPr lang="en-US" altLang="ja-JP" sz="3600" dirty="0"/>
              <a:t>)) </a:t>
            </a:r>
            <a:r>
              <a:rPr lang="en-US" altLang="ja-JP" sz="3600" dirty="0" smtClean="0"/>
              <a:t>that </a:t>
            </a:r>
            <a:r>
              <a:rPr lang="en-US" altLang="ja-JP" sz="3600" dirty="0"/>
              <a:t>a claim is made for an injunction ordering the defendants to do an act within the </a:t>
            </a:r>
            <a:r>
              <a:rPr lang="en-US" altLang="ja-JP" sz="3600" dirty="0" smtClean="0"/>
              <a:t>jurisdiction -  namely disclose the </a:t>
            </a:r>
            <a:r>
              <a:rPr lang="en-US" altLang="ja-JP" sz="3600" dirty="0"/>
              <a:t>information sought</a:t>
            </a:r>
            <a:r>
              <a:rPr lang="en-US" altLang="ja-JP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59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Recap and conclusion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90472"/>
            <a:ext cx="10515600" cy="484632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A disclosure order based on a substantive right: Japan, </a:t>
            </a:r>
            <a:r>
              <a:rPr lang="en-US" altLang="ja-JP" sz="3600" dirty="0" smtClean="0"/>
              <a:t>French </a:t>
            </a:r>
            <a:r>
              <a:rPr lang="en-US" altLang="ja-JP" sz="3600" dirty="0"/>
              <a:t>Trust in Digital Economy Act</a:t>
            </a:r>
            <a:endParaRPr lang="ja-JP" altLang="ja-JP" sz="3600" dirty="0"/>
          </a:p>
          <a:p>
            <a:pPr lvl="1"/>
            <a:r>
              <a:rPr lang="en-US" altLang="ja-JP" sz="3200" dirty="0" smtClean="0"/>
              <a:t>Both choice-of-law and jurisdictional questions arise: whether the rules for tort are available.</a:t>
            </a:r>
            <a:endParaRPr lang="ja-JP" altLang="ja-JP" sz="3200" dirty="0"/>
          </a:p>
          <a:p>
            <a:r>
              <a:rPr lang="en-US" altLang="ja-JP" sz="3600" dirty="0"/>
              <a:t>A procedural disclosure order: in the US, England and </a:t>
            </a:r>
            <a:r>
              <a:rPr lang="en-US" altLang="ja-JP" sz="3600" dirty="0" smtClean="0"/>
              <a:t>France</a:t>
            </a:r>
            <a:r>
              <a:rPr lang="en-US" altLang="ja-JP" sz="3600" dirty="0"/>
              <a:t>.</a:t>
            </a:r>
            <a:endParaRPr lang="ja-JP" altLang="ja-JP" sz="3600" dirty="0"/>
          </a:p>
          <a:p>
            <a:pPr lvl="1"/>
            <a:r>
              <a:rPr lang="en-US" altLang="ja-JP" sz="3200" dirty="0" smtClean="0"/>
              <a:t>Subject </a:t>
            </a:r>
            <a:r>
              <a:rPr lang="en-US" altLang="ja-JP" sz="3200" dirty="0"/>
              <a:t>to the </a:t>
            </a:r>
            <a:r>
              <a:rPr lang="en-US" altLang="ja-JP" sz="3200" i="1" dirty="0" err="1"/>
              <a:t>lex</a:t>
            </a:r>
            <a:r>
              <a:rPr lang="en-US" altLang="ja-JP" sz="3200" i="1" dirty="0"/>
              <a:t> </a:t>
            </a:r>
            <a:r>
              <a:rPr lang="en-US" altLang="ja-JP" sz="3200" i="1" dirty="0" err="1"/>
              <a:t>fori</a:t>
            </a:r>
            <a:r>
              <a:rPr lang="en-US" altLang="ja-JP" sz="3200" dirty="0" smtClean="0"/>
              <a:t>. No choice-of-law questions arise.</a:t>
            </a:r>
            <a:endParaRPr lang="ja-JP" altLang="ja-JP" sz="3200" dirty="0"/>
          </a:p>
          <a:p>
            <a:pPr lvl="1"/>
            <a:r>
              <a:rPr lang="en-US" altLang="ja-JP" sz="3200" dirty="0" smtClean="0"/>
              <a:t>Jurisdiction</a:t>
            </a:r>
          </a:p>
          <a:p>
            <a:pPr lvl="2"/>
            <a:r>
              <a:rPr lang="en-US" altLang="ja-JP" sz="2800" dirty="0" smtClean="0"/>
              <a:t>over </a:t>
            </a:r>
            <a:r>
              <a:rPr lang="en-US" altLang="ja-JP" sz="2800" dirty="0"/>
              <a:t>a suit against the </a:t>
            </a:r>
            <a:r>
              <a:rPr lang="en-US" altLang="ja-JP" sz="2800" dirty="0" smtClean="0"/>
              <a:t>anonymous author</a:t>
            </a:r>
            <a:r>
              <a:rPr lang="en-US" altLang="ja-JP" sz="2800" dirty="0"/>
              <a:t>: US</a:t>
            </a:r>
            <a:endParaRPr lang="ja-JP" altLang="ja-JP" sz="2800" dirty="0"/>
          </a:p>
          <a:p>
            <a:pPr lvl="2"/>
            <a:r>
              <a:rPr lang="en-US" altLang="ja-JP" sz="2800" dirty="0" smtClean="0"/>
              <a:t>over </a:t>
            </a:r>
            <a:r>
              <a:rPr lang="en-US" altLang="ja-JP" sz="2800" dirty="0"/>
              <a:t>a suit against the </a:t>
            </a:r>
            <a:r>
              <a:rPr lang="en-US" altLang="ja-JP" sz="2800" dirty="0" smtClean="0"/>
              <a:t>ISPs: England (and France?)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0228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40"/>
          <p:cNvSpPr>
            <a:spLocks noChangeArrowheads="1"/>
          </p:cNvSpPr>
          <p:nvPr/>
        </p:nvSpPr>
        <p:spPr bwMode="auto">
          <a:xfrm>
            <a:off x="5367528" y="785315"/>
            <a:ext cx="2148840" cy="1970088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</a:t>
            </a: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nternet access provider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円/楕円 47"/>
          <p:cNvSpPr>
            <a:spLocks noChangeArrowheads="1"/>
          </p:cNvSpPr>
          <p:nvPr/>
        </p:nvSpPr>
        <p:spPr bwMode="auto">
          <a:xfrm>
            <a:off x="8512149" y="811213"/>
            <a:ext cx="3202768" cy="1938212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Anonymous or  pseudonymous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author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円/楕円 45"/>
          <p:cNvSpPr>
            <a:spLocks noChangeArrowheads="1"/>
          </p:cNvSpPr>
          <p:nvPr/>
        </p:nvSpPr>
        <p:spPr bwMode="auto">
          <a:xfrm>
            <a:off x="1402080" y="710024"/>
            <a:ext cx="2894116" cy="2344993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Host</a:t>
            </a:r>
            <a:endPara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37"/>
          <p:cNvSpPr>
            <a:spLocks noChangeArrowheads="1"/>
          </p:cNvSpPr>
          <p:nvPr/>
        </p:nvSpPr>
        <p:spPr bwMode="auto">
          <a:xfrm>
            <a:off x="1729835" y="1096703"/>
            <a:ext cx="2275237" cy="111786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Server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角丸四角形 38"/>
          <p:cNvSpPr>
            <a:spLocks noChangeArrowheads="1"/>
          </p:cNvSpPr>
          <p:nvPr/>
        </p:nvSpPr>
        <p:spPr bwMode="auto">
          <a:xfrm>
            <a:off x="2106135" y="1225128"/>
            <a:ext cx="1542321" cy="62196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Website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 flipV="1">
            <a:off x="3328095" y="1425002"/>
            <a:ext cx="5660457" cy="146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stealth" w="lg" len="lg"/>
          </a:ln>
          <a:effectLst/>
        </p:spPr>
      </p:cxnSp>
      <p:sp>
        <p:nvSpPr>
          <p:cNvPr id="8" name="円/楕円 48"/>
          <p:cNvSpPr>
            <a:spLocks noChangeArrowheads="1"/>
          </p:cNvSpPr>
          <p:nvPr/>
        </p:nvSpPr>
        <p:spPr bwMode="auto">
          <a:xfrm>
            <a:off x="5277771" y="4917410"/>
            <a:ext cx="1744662" cy="1183482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</a:t>
            </a: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njured person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798064" y="2749425"/>
            <a:ext cx="9144" cy="291252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0" name="直線矢印コネクタ 9"/>
          <p:cNvCxnSpPr/>
          <p:nvPr/>
        </p:nvCxnSpPr>
        <p:spPr>
          <a:xfrm flipH="1" flipV="1">
            <a:off x="6126480" y="2468880"/>
            <a:ext cx="18288" cy="262432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1" name="直線コネクタ 10"/>
          <p:cNvCxnSpPr/>
          <p:nvPr/>
        </p:nvCxnSpPr>
        <p:spPr>
          <a:xfrm>
            <a:off x="6748272" y="5661947"/>
            <a:ext cx="3324571" cy="2652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12" name="直線矢印コネクタ 11"/>
          <p:cNvCxnSpPr/>
          <p:nvPr/>
        </p:nvCxnSpPr>
        <p:spPr>
          <a:xfrm flipV="1">
            <a:off x="10072843" y="2386584"/>
            <a:ext cx="3845" cy="330189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3" name="直線コネクタ 12"/>
          <p:cNvCxnSpPr/>
          <p:nvPr/>
        </p:nvCxnSpPr>
        <p:spPr>
          <a:xfrm flipH="1">
            <a:off x="2807210" y="5639762"/>
            <a:ext cx="2706622" cy="221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9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3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3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3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3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3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3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3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3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3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36950" algn="l"/>
              </a:tabLst>
            </a:pPr>
            <a:r>
              <a:rPr kumimoji="0" lang="en-GB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endParaRPr kumimoji="0" lang="en-GB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36950" algn="l"/>
              </a:tabLst>
            </a:pP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8670494" y="3434834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 </a:t>
            </a:r>
            <a:r>
              <a:rPr kumimoji="0" lang="en-GB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Injunction </a:t>
            </a:r>
            <a:r>
              <a:rPr kumimoji="0" lang="en-GB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or damages</a:t>
            </a:r>
            <a:endParaRPr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3759099" y="4226645"/>
            <a:ext cx="4459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 </a:t>
            </a:r>
            <a:r>
              <a:rPr kumimoji="0" lang="en-GB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Disclosure </a:t>
            </a:r>
            <a:r>
              <a:rPr kumimoji="0" lang="en-GB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of the subscriber’s name</a:t>
            </a:r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1098092" y="3493960"/>
            <a:ext cx="3276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 </a:t>
            </a:r>
            <a:r>
              <a:rPr kumimoji="0" lang="en-GB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Disclosure </a:t>
            </a:r>
            <a:r>
              <a:rPr kumimoji="0" lang="en-GB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of IP </a:t>
            </a:r>
            <a:r>
              <a:rPr kumimoji="0" lang="en-GB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address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and time stamps</a:t>
            </a:r>
            <a:endParaRPr kumimoji="0" lang="en-GB" altLang="ja-JP" sz="1100" dirty="0"/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4074477" y="950769"/>
            <a:ext cx="42732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9700" eaLnBrk="0" fontAlgn="base" hangingPunct="0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81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81225" algn="l"/>
              </a:tabLst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①　</a:t>
            </a:r>
            <a:r>
              <a:rPr kumimoji="0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osting of defamatory contents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3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Stakeholders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09344"/>
            <a:ext cx="10515600" cy="4567619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3600" dirty="0" smtClean="0"/>
              <a:t>Injured person</a:t>
            </a:r>
            <a:endParaRPr kumimoji="1" lang="ja-JP" altLang="en-US" sz="3600" dirty="0" smtClean="0"/>
          </a:p>
          <a:p>
            <a:pPr lvl="1"/>
            <a:r>
              <a:rPr kumimoji="1" lang="en-US" altLang="ja-JP" sz="3200" dirty="0" smtClean="0"/>
              <a:t>Access to justice.</a:t>
            </a:r>
          </a:p>
          <a:p>
            <a:r>
              <a:rPr lang="en-US" altLang="ja-JP" sz="3600" dirty="0" smtClean="0"/>
              <a:t>Author</a:t>
            </a:r>
          </a:p>
          <a:p>
            <a:pPr lvl="1"/>
            <a:r>
              <a:rPr lang="en-US" altLang="ja-JP" sz="3200" dirty="0" smtClean="0"/>
              <a:t>Maintaining anonymity.</a:t>
            </a:r>
          </a:p>
          <a:p>
            <a:r>
              <a:rPr kumimoji="1" lang="en-US" altLang="ja-JP" sz="3600" dirty="0" smtClean="0"/>
              <a:t>Internet service providers </a:t>
            </a:r>
            <a:r>
              <a:rPr kumimoji="1" lang="en-US" altLang="ja-JP" sz="3600" smtClean="0"/>
              <a:t>(ISPs)</a:t>
            </a:r>
            <a:endParaRPr kumimoji="1" lang="en-US" altLang="ja-JP" sz="3600" dirty="0" smtClean="0"/>
          </a:p>
          <a:p>
            <a:pPr lvl="1"/>
            <a:r>
              <a:rPr lang="en-US" altLang="ja-JP" sz="3200" dirty="0" smtClean="0"/>
              <a:t>Not in maintaining the author’s anonymity.</a:t>
            </a:r>
          </a:p>
          <a:p>
            <a:pPr lvl="1"/>
            <a:r>
              <a:rPr kumimoji="1" lang="en-US" altLang="ja-JP" sz="3200" dirty="0" smtClean="0"/>
              <a:t>Avoiding liability towards the author for breach of duties of confidentiality.</a:t>
            </a:r>
          </a:p>
          <a:p>
            <a:pPr lvl="1"/>
            <a:r>
              <a:rPr lang="en-US" altLang="ja-JP" sz="3200" dirty="0" smtClean="0"/>
              <a:t>Exempted if obey court orders.</a:t>
            </a:r>
            <a:endParaRPr lang="ja-JP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08212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Japan: Legal base of disclosure order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/>
              <a:t>Statutory right against ISPs.</a:t>
            </a:r>
          </a:p>
          <a:p>
            <a:pPr marL="914400" lvl="2" indent="0">
              <a:buNone/>
            </a:pPr>
            <a:r>
              <a:rPr lang="en-US" altLang="ja-JP" sz="3200" dirty="0" smtClean="0"/>
              <a:t>Disclosure may be demanded if</a:t>
            </a:r>
            <a:r>
              <a:rPr lang="en-US" altLang="ja-JP" sz="3200" dirty="0"/>
              <a:t>:</a:t>
            </a:r>
            <a:endParaRPr lang="ja-JP" altLang="ja-JP" sz="3200" dirty="0"/>
          </a:p>
          <a:p>
            <a:pPr marL="914400" lvl="2" indent="0">
              <a:buNone/>
            </a:pPr>
            <a:r>
              <a:rPr lang="en-US" altLang="ja-JP" sz="3200" dirty="0"/>
              <a:t>(</a:t>
            </a:r>
            <a:r>
              <a:rPr lang="en-US" altLang="ja-JP" sz="3200" dirty="0" err="1"/>
              <a:t>i</a:t>
            </a:r>
            <a:r>
              <a:rPr lang="en-US" altLang="ja-JP" sz="3200" dirty="0"/>
              <a:t>) </a:t>
            </a:r>
            <a:r>
              <a:rPr lang="en-US" altLang="ja-JP" sz="3200" dirty="0" smtClean="0"/>
              <a:t>the </a:t>
            </a:r>
            <a:r>
              <a:rPr lang="en-US" altLang="ja-JP" sz="3200" dirty="0"/>
              <a:t>alleged infringement has </a:t>
            </a:r>
            <a:r>
              <a:rPr lang="en-US" altLang="ja-JP" sz="3200" dirty="0" smtClean="0"/>
              <a:t>clearly taken </a:t>
            </a:r>
            <a:r>
              <a:rPr lang="en-US" altLang="ja-JP" sz="3200" dirty="0"/>
              <a:t>place; and</a:t>
            </a:r>
            <a:endParaRPr lang="ja-JP" altLang="ja-JP" sz="3200" dirty="0"/>
          </a:p>
          <a:p>
            <a:pPr marL="914400" lvl="2" indent="0">
              <a:buNone/>
            </a:pPr>
            <a:r>
              <a:rPr lang="en-US" altLang="ja-JP" sz="3200" dirty="0"/>
              <a:t>(ii) there </a:t>
            </a:r>
            <a:r>
              <a:rPr lang="en-US" altLang="ja-JP" sz="3200" dirty="0" smtClean="0"/>
              <a:t>is a justifiable reason </a:t>
            </a:r>
            <a:r>
              <a:rPr lang="en-US" altLang="ja-JP" sz="3200" dirty="0"/>
              <a:t>for obtaining the </a:t>
            </a:r>
            <a:r>
              <a:rPr lang="en-US" altLang="ja-JP" sz="3200" dirty="0" smtClean="0"/>
              <a:t>disclosure, e.g. </a:t>
            </a:r>
            <a:r>
              <a:rPr lang="en-US" altLang="ja-JP" sz="3200" dirty="0"/>
              <a:t>the information sought is necessary to claim damages.</a:t>
            </a:r>
            <a:endParaRPr kumimoji="1" lang="en-US" altLang="ja-JP" sz="3200" dirty="0" smtClean="0"/>
          </a:p>
          <a:p>
            <a:r>
              <a:rPr lang="en-US" altLang="ja-JP" sz="4000" dirty="0" smtClean="0"/>
              <a:t>Substantive right: m</a:t>
            </a:r>
            <a:r>
              <a:rPr lang="en-US" altLang="ja-JP" sz="3600" dirty="0" smtClean="0"/>
              <a:t>ay be asserted in and outside courts. </a:t>
            </a:r>
          </a:p>
        </p:txBody>
      </p:sp>
    </p:spTree>
    <p:extLst>
      <p:ext uri="{BB962C8B-B14F-4D97-AF65-F5344CB8AC3E}">
        <p14:creationId xmlns:p14="http://schemas.microsoft.com/office/powerpoint/2010/main" val="33537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3091"/>
          </a:xfrm>
        </p:spPr>
        <p:txBody>
          <a:bodyPr/>
          <a:lstStyle/>
          <a:p>
            <a:pPr algn="ctr"/>
            <a:r>
              <a:rPr kumimoji="1" lang="en-US" altLang="ja-JP" b="1" dirty="0" smtClean="0"/>
              <a:t>Japan: Choice of law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728216"/>
            <a:ext cx="10515600" cy="4448747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May </a:t>
            </a:r>
            <a:r>
              <a:rPr lang="en-US" altLang="ja-JP" sz="4000" dirty="0"/>
              <a:t>be asserted only where Japanese law is </a:t>
            </a:r>
            <a:r>
              <a:rPr lang="en-US" altLang="ja-JP" sz="4000" dirty="0" smtClean="0"/>
              <a:t>applicable under </a:t>
            </a:r>
            <a:r>
              <a:rPr lang="en-US" altLang="ja-JP" sz="4000" dirty="0"/>
              <a:t>the Japanese choice-of-law </a:t>
            </a:r>
            <a:r>
              <a:rPr lang="en-US" altLang="ja-JP" sz="4000" dirty="0" smtClean="0"/>
              <a:t>rules.</a:t>
            </a:r>
          </a:p>
          <a:p>
            <a:pPr lvl="1"/>
            <a:r>
              <a:rPr lang="en-US" altLang="ja-JP" sz="3600" dirty="0" err="1" smtClean="0"/>
              <a:t>Characterised</a:t>
            </a:r>
            <a:r>
              <a:rPr lang="en-US" altLang="ja-JP" sz="3600" dirty="0" smtClean="0"/>
              <a:t> as tort.</a:t>
            </a:r>
          </a:p>
          <a:p>
            <a:pPr lvl="1"/>
            <a:r>
              <a:rPr lang="en-US" altLang="ja-JP" sz="3600" dirty="0" smtClean="0"/>
              <a:t>Somewhat </a:t>
            </a:r>
            <a:r>
              <a:rPr lang="en-US" altLang="ja-JP" sz="3600" dirty="0"/>
              <a:t>a</a:t>
            </a:r>
            <a:r>
              <a:rPr lang="en-US" altLang="ja-JP" sz="3600" dirty="0" smtClean="0"/>
              <a:t>wkward since the claim is not for pursuing ISPs’ liability for tort.</a:t>
            </a:r>
          </a:p>
          <a:p>
            <a:r>
              <a:rPr lang="en-US" altLang="ja-JP" sz="4000" dirty="0" smtClean="0"/>
              <a:t>Better to view as an overriding mandatory rule of the forum?</a:t>
            </a:r>
          </a:p>
        </p:txBody>
      </p:sp>
    </p:spTree>
    <p:extLst>
      <p:ext uri="{BB962C8B-B14F-4D97-AF65-F5344CB8AC3E}">
        <p14:creationId xmlns:p14="http://schemas.microsoft.com/office/powerpoint/2010/main" val="3429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Japan: Jurisdiction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44752"/>
            <a:ext cx="10515600" cy="4901184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Disclosure order against Twitter Inc., a California company (Tokyo District Court, 4 July 2013) </a:t>
            </a:r>
          </a:p>
          <a:p>
            <a:pPr lvl="1"/>
            <a:r>
              <a:rPr lang="en-US" altLang="ja-JP" sz="3200" dirty="0" smtClean="0"/>
              <a:t>The Japanese version of “doing business” jurisdiction:</a:t>
            </a:r>
            <a:endParaRPr lang="ja-JP" altLang="ja-JP" sz="3200" dirty="0"/>
          </a:p>
          <a:p>
            <a:pPr marL="914400" lvl="2" indent="0">
              <a:buNone/>
            </a:pPr>
            <a:r>
              <a:rPr lang="en-US" altLang="ja-JP" sz="2800" dirty="0" smtClean="0"/>
              <a:t>Available if the suit relates to the business conducted in Japan by the defendant.</a:t>
            </a:r>
          </a:p>
          <a:p>
            <a:pPr lvl="1"/>
            <a:r>
              <a:rPr kumimoji="1" lang="en-US" altLang="ja-JP" sz="3200" dirty="0" smtClean="0"/>
              <a:t>Covers business activities conducted in Japan by means of </a:t>
            </a:r>
            <a:r>
              <a:rPr lang="en-US" altLang="ja-JP" sz="3200" dirty="0"/>
              <a:t>internet from outside Japan. </a:t>
            </a:r>
            <a:endParaRPr lang="en-US" altLang="ja-JP" sz="3200" dirty="0" smtClean="0"/>
          </a:p>
          <a:p>
            <a:pPr lvl="1"/>
            <a:r>
              <a:rPr lang="en-US" altLang="ja-JP" sz="3200" smtClean="0"/>
              <a:t>Also </a:t>
            </a:r>
            <a:r>
              <a:rPr lang="en-US" altLang="ja-JP" sz="3200" dirty="0" smtClean="0"/>
              <a:t>relied upon in suits against other foreign ISPs, e.g. Facebook.</a:t>
            </a:r>
          </a:p>
          <a:p>
            <a:pPr lvl="1"/>
            <a:r>
              <a:rPr kumimoji="1" lang="en-US" altLang="ja-JP" sz="3200" dirty="0" smtClean="0"/>
              <a:t>Available irrespective of the legal nature of the claim.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262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France: Legal bases of </a:t>
            </a:r>
            <a:r>
              <a:rPr lang="en-US" altLang="ja-JP" b="1" dirty="0" smtClean="0"/>
              <a:t>disclosure order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3"/>
          </a:xfrm>
        </p:spPr>
        <p:txBody>
          <a:bodyPr>
            <a:noAutofit/>
          </a:bodyPr>
          <a:lstStyle/>
          <a:p>
            <a:r>
              <a:rPr lang="fr-FR" altLang="ja-JP" sz="3200" dirty="0"/>
              <a:t>Trust in Digital Economy </a:t>
            </a:r>
            <a:r>
              <a:rPr lang="fr-FR" altLang="ja-JP" sz="3200" dirty="0" smtClean="0"/>
              <a:t>Act, Article </a:t>
            </a:r>
            <a:r>
              <a:rPr lang="fr-FR" altLang="ja-JP" sz="3200" dirty="0"/>
              <a:t>6 II</a:t>
            </a:r>
            <a:endParaRPr lang="ja-JP" altLang="ja-JP" sz="3200" dirty="0"/>
          </a:p>
          <a:p>
            <a:pPr marL="457200" lvl="1" indent="0">
              <a:buNone/>
            </a:pPr>
            <a:r>
              <a:rPr lang="fr-FR" altLang="ja-JP" sz="2800" dirty="0"/>
              <a:t>(1) [The internet service providers] hold and retain </a:t>
            </a:r>
            <a:r>
              <a:rPr lang="fr-FR" altLang="ja-JP" sz="2800" dirty="0" smtClean="0"/>
              <a:t>the information enabling the identification </a:t>
            </a:r>
            <a:r>
              <a:rPr lang="fr-FR" altLang="ja-JP" sz="2800" dirty="0"/>
              <a:t>of any person who has contributed to the creation of </a:t>
            </a:r>
            <a:r>
              <a:rPr lang="fr-FR" altLang="ja-JP" sz="2800" dirty="0" smtClean="0"/>
              <a:t>the content of </a:t>
            </a:r>
            <a:r>
              <a:rPr lang="fr-FR" altLang="ja-JP" sz="2800" dirty="0"/>
              <a:t>services </a:t>
            </a:r>
            <a:r>
              <a:rPr lang="fr-FR" altLang="ja-JP" sz="2800" dirty="0" smtClean="0"/>
              <a:t>of which they </a:t>
            </a:r>
            <a:r>
              <a:rPr lang="fr-FR" altLang="ja-JP" sz="2800" dirty="0"/>
              <a:t>are providers</a:t>
            </a:r>
            <a:r>
              <a:rPr lang="fr-FR" altLang="ja-JP" sz="2800" dirty="0" smtClean="0"/>
              <a:t>.</a:t>
            </a:r>
            <a:endParaRPr lang="ja-JP" altLang="ja-JP" sz="2800" dirty="0"/>
          </a:p>
          <a:p>
            <a:pPr marL="457200" lvl="1" indent="0">
              <a:buNone/>
            </a:pPr>
            <a:r>
              <a:rPr lang="fr-FR" altLang="ja-JP" sz="2800" dirty="0"/>
              <a:t>(3) The judicial authority may require [the internet service providers] to </a:t>
            </a:r>
            <a:r>
              <a:rPr lang="fr-FR" altLang="ja-JP" sz="2800" dirty="0" smtClean="0"/>
              <a:t>disclose </a:t>
            </a:r>
            <a:r>
              <a:rPr lang="fr-FR" altLang="ja-JP" sz="2800" dirty="0"/>
              <a:t>the information mentioned in the first paragraph.</a:t>
            </a:r>
            <a:endParaRPr lang="ja-JP" altLang="ja-JP" sz="2800" dirty="0"/>
          </a:p>
          <a:p>
            <a:r>
              <a:rPr lang="fr-FR" altLang="ja-JP" sz="3200" dirty="0" smtClean="0"/>
              <a:t>Code of Civil Procedure, Article 145</a:t>
            </a:r>
          </a:p>
          <a:p>
            <a:pPr marL="457200" lvl="1" indent="0">
              <a:buNone/>
            </a:pPr>
            <a:r>
              <a:rPr lang="fr-FR" altLang="ja-JP" sz="2800" dirty="0"/>
              <a:t>If there is a legitimate reason to preserve </a:t>
            </a:r>
            <a:r>
              <a:rPr lang="fr-FR" altLang="ja-JP" sz="2800"/>
              <a:t>or </a:t>
            </a:r>
            <a:r>
              <a:rPr lang="fr-FR" altLang="ja-JP" sz="2800" smtClean="0"/>
              <a:t>establish</a:t>
            </a:r>
            <a:r>
              <a:rPr lang="fr-FR" altLang="ja-JP" sz="2800" dirty="0"/>
              <a:t>, before any legal process, the evidence of the facts upon which the resolution of the dispute depends, </a:t>
            </a:r>
            <a:r>
              <a:rPr lang="fr-FR" altLang="ja-JP" sz="2800" dirty="0" smtClean="0"/>
              <a:t>... preparatory </a:t>
            </a:r>
            <a:r>
              <a:rPr lang="fr-FR" altLang="ja-JP" sz="2800" dirty="0"/>
              <a:t>inquiries may be ordered at the request of any interested </a:t>
            </a:r>
            <a:r>
              <a:rPr lang="fr-FR" altLang="ja-JP" sz="2800" dirty="0" smtClean="0"/>
              <a:t>party ....</a:t>
            </a:r>
          </a:p>
        </p:txBody>
      </p:sp>
    </p:spTree>
    <p:extLst>
      <p:ext uri="{BB962C8B-B14F-4D97-AF65-F5344CB8AC3E}">
        <p14:creationId xmlns:p14="http://schemas.microsoft.com/office/powerpoint/2010/main" val="27641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France: </a:t>
            </a:r>
            <a:r>
              <a:rPr lang="fr-FR" altLang="ja-JP" b="1" dirty="0"/>
              <a:t>UEJF </a:t>
            </a:r>
            <a:r>
              <a:rPr lang="fr-FR" altLang="ja-JP" b="1" dirty="0" smtClean="0"/>
              <a:t>v. </a:t>
            </a:r>
            <a:r>
              <a:rPr lang="fr-FR" altLang="ja-JP" b="1" dirty="0"/>
              <a:t>Twitter Inc. </a:t>
            </a:r>
            <a:r>
              <a:rPr lang="fr-FR" altLang="ja-JP" b="1" dirty="0" smtClean="0"/>
              <a:t>(</a:t>
            </a:r>
            <a:r>
              <a:rPr lang="fr-FR" altLang="ja-JP" b="1" dirty="0"/>
              <a:t>Tribunal de grande instance de </a:t>
            </a:r>
            <a:r>
              <a:rPr lang="fr-FR" altLang="ja-JP" b="1" dirty="0" smtClean="0"/>
              <a:t>Paris, 24 January 2013)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altLang="ja-JP" dirty="0" smtClean="0"/>
              <a:t>Twitter Inc., a California company, </a:t>
            </a:r>
            <a:r>
              <a:rPr lang="fr-FR" altLang="ja-JP" dirty="0"/>
              <a:t>d</a:t>
            </a:r>
            <a:r>
              <a:rPr lang="fr-FR" altLang="ja-JP" dirty="0" smtClean="0"/>
              <a:t>id not dispute jurisdiction.</a:t>
            </a:r>
          </a:p>
          <a:p>
            <a:r>
              <a:rPr lang="fr-FR" altLang="ja-JP" dirty="0" smtClean="0"/>
              <a:t>Twitter contested that it was subject to the obligation to retain information under the Trust </a:t>
            </a:r>
            <a:r>
              <a:rPr lang="fr-FR" altLang="ja-JP" dirty="0"/>
              <a:t>in Digital Economy </a:t>
            </a:r>
            <a:r>
              <a:rPr lang="fr-FR" altLang="ja-JP" dirty="0" smtClean="0"/>
              <a:t>Act.</a:t>
            </a:r>
          </a:p>
          <a:p>
            <a:r>
              <a:rPr lang="fr-FR" altLang="ja-JP" dirty="0" smtClean="0"/>
              <a:t>Twitter disputed that the provisions of the Act were o</a:t>
            </a:r>
            <a:r>
              <a:rPr kumimoji="1" lang="fr-FR" altLang="ja-JP" dirty="0" smtClean="0"/>
              <a:t>verriding mandatory rules.</a:t>
            </a:r>
          </a:p>
          <a:p>
            <a:r>
              <a:rPr lang="fr-FR" altLang="ja-JP" dirty="0" smtClean="0"/>
              <a:t>The court stated it was not apparent that Art. 6 II of the Act was applicable in the present case. </a:t>
            </a:r>
          </a:p>
          <a:p>
            <a:r>
              <a:rPr lang="fr-FR" altLang="ja-JP" dirty="0" smtClean="0"/>
              <a:t>The court relied </a:t>
            </a:r>
            <a:r>
              <a:rPr lang="fr-FR" altLang="ja-JP" dirty="0"/>
              <a:t>on Art. </a:t>
            </a:r>
            <a:r>
              <a:rPr lang="fr-FR" altLang="ja-JP" dirty="0" smtClean="0"/>
              <a:t>145 of the Code of Civil Procedure to order disclosure, observing it to be applicable in international cases. </a:t>
            </a:r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7473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France: commentaries</a:t>
            </a:r>
            <a:r>
              <a:rPr lang="ja-JP" altLang="en-US" b="1" dirty="0"/>
              <a:t> </a:t>
            </a:r>
            <a:r>
              <a:rPr lang="en-US" altLang="ja-JP" b="1" dirty="0" smtClean="0"/>
              <a:t>on the case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45336"/>
            <a:ext cx="10515600" cy="4631627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Regret that the court did not clarify the circumstances where </a:t>
            </a:r>
            <a:r>
              <a:rPr lang="en-US" altLang="ja-JP" sz="3600" dirty="0" smtClean="0"/>
              <a:t>Article </a:t>
            </a:r>
            <a:r>
              <a:rPr lang="en-US" altLang="ja-JP" sz="3600" dirty="0"/>
              <a:t>6 II of the </a:t>
            </a:r>
            <a:r>
              <a:rPr lang="fr-FR" altLang="ja-JP" sz="3600" dirty="0"/>
              <a:t>Trust in Digital Economy </a:t>
            </a:r>
            <a:r>
              <a:rPr lang="fr-FR" altLang="ja-JP" sz="3600" smtClean="0"/>
              <a:t>Act is applicable </a:t>
            </a:r>
            <a:r>
              <a:rPr kumimoji="1" lang="en-US" altLang="ja-JP" sz="3600" smtClean="0"/>
              <a:t>to </a:t>
            </a:r>
            <a:r>
              <a:rPr kumimoji="1" lang="en-US" altLang="ja-JP" sz="3600" dirty="0" smtClean="0"/>
              <a:t>foreign ISPs</a:t>
            </a:r>
            <a:r>
              <a:rPr lang="fr-FR" altLang="ja-JP" sz="3600" dirty="0" smtClean="0"/>
              <a:t>.</a:t>
            </a:r>
          </a:p>
          <a:p>
            <a:r>
              <a:rPr lang="fr-FR" altLang="ja-JP" sz="3600" dirty="0" smtClean="0"/>
              <a:t>The </a:t>
            </a:r>
            <a:r>
              <a:rPr lang="fr-FR" altLang="ja-JP" sz="3600" dirty="0"/>
              <a:t>application of Article 145 of the Code of Civil Procedure would have been better justified on the basis </a:t>
            </a:r>
            <a:r>
              <a:rPr lang="fr-FR" altLang="ja-JP" sz="3600" dirty="0" smtClean="0"/>
              <a:t>that the French courts had jurisdiction.</a:t>
            </a:r>
          </a:p>
          <a:p>
            <a:pPr lvl="1"/>
            <a:r>
              <a:rPr lang="fr-FR" altLang="ja-JP" sz="3200" dirty="0" smtClean="0"/>
              <a:t>France was the </a:t>
            </a:r>
            <a:r>
              <a:rPr lang="fr-FR" altLang="ja-JP" sz="3200" dirty="0"/>
              <a:t>place of </a:t>
            </a:r>
            <a:r>
              <a:rPr lang="fr-FR" altLang="ja-JP" sz="3200" dirty="0" smtClean="0"/>
              <a:t>injury, since </a:t>
            </a:r>
            <a:r>
              <a:rPr lang="fr-FR" altLang="ja-JP" sz="3200" dirty="0"/>
              <a:t>the offending tweets, </a:t>
            </a:r>
            <a:r>
              <a:rPr lang="fr-FR" altLang="ja-JP" sz="3200" dirty="0" smtClean="0"/>
              <a:t>written </a:t>
            </a:r>
            <a:r>
              <a:rPr lang="fr-FR" altLang="ja-JP" sz="3200" dirty="0"/>
              <a:t>in French, </a:t>
            </a:r>
            <a:r>
              <a:rPr lang="fr-FR" altLang="ja-JP" sz="3200" dirty="0" smtClean="0"/>
              <a:t>were </a:t>
            </a:r>
            <a:r>
              <a:rPr lang="fr-FR" altLang="ja-JP" sz="3200" dirty="0"/>
              <a:t>received in France</a:t>
            </a:r>
            <a:r>
              <a:rPr lang="fr-FR" altLang="ja-JP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</Template>
  <TotalTime>1960</TotalTime>
  <Words>1138</Words>
  <Application>Microsoft Office PowerPoint</Application>
  <PresentationFormat>ワイド画面</PresentationFormat>
  <Paragraphs>129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メイリオ</vt:lpstr>
      <vt:lpstr>Arial</vt:lpstr>
      <vt:lpstr>Calibri</vt:lpstr>
      <vt:lpstr>Calibri Light</vt:lpstr>
      <vt:lpstr>プレゼンテーション</vt:lpstr>
      <vt:lpstr>  Jurisdiction and Choice-of-Law Questions Arising in the Process of Unmasking Anonymous Online Authors</vt:lpstr>
      <vt:lpstr>PowerPoint プレゼンテーション</vt:lpstr>
      <vt:lpstr>Stakeholders</vt:lpstr>
      <vt:lpstr>Japan: Legal base of disclosure order</vt:lpstr>
      <vt:lpstr>Japan: Choice of law</vt:lpstr>
      <vt:lpstr>Japan: Jurisdiction</vt:lpstr>
      <vt:lpstr>France: Legal bases of disclosure order</vt:lpstr>
      <vt:lpstr>France: UEJF v. Twitter Inc. (Tribunal de grande instance de Paris, 24 January 2013)</vt:lpstr>
      <vt:lpstr>France: commentaries on the case</vt:lpstr>
      <vt:lpstr>US: Legal base of disclosure order</vt:lpstr>
      <vt:lpstr>In re John DOE a/k/a “Trooper”  (Texas Supreme Court, 29 August 2014)</vt:lpstr>
      <vt:lpstr>Malcolm v. Doe 1 et al. (California Court of Appeal, 29 March 2013)</vt:lpstr>
      <vt:lpstr>England: Legal base of disclosure order</vt:lpstr>
      <vt:lpstr>England: Bacon v Automattic Inc and others [2012] 1 W.L.R. 753</vt:lpstr>
      <vt:lpstr>Recap and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Jurisdiction and Choice-of-Law Questions Arising in Connection with Unmasking Anonymous Online Authors</dc:title>
  <dc:creator>Koji Takahashi</dc:creator>
  <cp:lastModifiedBy>Koji Takahashi</cp:lastModifiedBy>
  <cp:revision>216</cp:revision>
  <cp:lastPrinted>2015-08-31T06:45:51Z</cp:lastPrinted>
  <dcterms:created xsi:type="dcterms:W3CDTF">2015-08-20T06:55:54Z</dcterms:created>
  <dcterms:modified xsi:type="dcterms:W3CDTF">2018-10-02T13:02:40Z</dcterms:modified>
</cp:coreProperties>
</file>