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86" r:id="rId3"/>
    <p:sldId id="263" r:id="rId4"/>
    <p:sldId id="264" r:id="rId5"/>
    <p:sldId id="270" r:id="rId6"/>
    <p:sldId id="269" r:id="rId7"/>
    <p:sldId id="271" r:id="rId8"/>
    <p:sldId id="260" r:id="rId9"/>
    <p:sldId id="272" r:id="rId10"/>
    <p:sldId id="273" r:id="rId11"/>
    <p:sldId id="284" r:id="rId12"/>
    <p:sldId id="268" r:id="rId13"/>
    <p:sldId id="274" r:id="rId14"/>
    <p:sldId id="262" r:id="rId15"/>
    <p:sldId id="281" r:id="rId16"/>
    <p:sldId id="285" r:id="rId17"/>
    <p:sldId id="283" r:id="rId18"/>
    <p:sldId id="280" r:id="rId19"/>
    <p:sldId id="258" r:id="rId20"/>
    <p:sldId id="276" r:id="rId21"/>
    <p:sldId id="277" r:id="rId22"/>
    <p:sldId id="278" r:id="rId23"/>
    <p:sldId id="287" r:id="rId24"/>
    <p:sldId id="282" r:id="rId25"/>
    <p:sldId id="279" r:id="rId26"/>
    <p:sldId id="275"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77049" autoAdjust="0"/>
  </p:normalViewPr>
  <p:slideViewPr>
    <p:cSldViewPr>
      <p:cViewPr varScale="1">
        <p:scale>
          <a:sx n="40" d="100"/>
          <a:sy n="40" d="100"/>
        </p:scale>
        <p:origin x="-1209" y="-51"/>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DE613D-983F-4D70-AD89-F0383534D6D7}" type="datetimeFigureOut">
              <a:rPr kumimoji="1" lang="ja-JP" altLang="en-US" smtClean="0"/>
              <a:t>2014/3/29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D5236B-6D6D-40CC-968A-EDA8DE4B288D}" type="slidenum">
              <a:rPr kumimoji="1" lang="ja-JP" altLang="en-US" smtClean="0"/>
              <a:t>‹#›</a:t>
            </a:fld>
            <a:endParaRPr kumimoji="1" lang="ja-JP" altLang="en-US"/>
          </a:p>
        </p:txBody>
      </p:sp>
    </p:spTree>
    <p:extLst>
      <p:ext uri="{BB962C8B-B14F-4D97-AF65-F5344CB8AC3E}">
        <p14:creationId xmlns:p14="http://schemas.microsoft.com/office/powerpoint/2010/main" val="7699181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a:t>
            </a:fld>
            <a:endParaRPr kumimoji="1" lang="ja-JP" altLang="en-US"/>
          </a:p>
        </p:txBody>
      </p:sp>
    </p:spTree>
    <p:extLst>
      <p:ext uri="{BB962C8B-B14F-4D97-AF65-F5344CB8AC3E}">
        <p14:creationId xmlns:p14="http://schemas.microsoft.com/office/powerpoint/2010/main" val="625517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10</a:t>
            </a:fld>
            <a:endParaRPr kumimoji="1" lang="ja-JP" altLang="en-US"/>
          </a:p>
        </p:txBody>
      </p:sp>
    </p:spTree>
    <p:extLst>
      <p:ext uri="{BB962C8B-B14F-4D97-AF65-F5344CB8AC3E}">
        <p14:creationId xmlns:p14="http://schemas.microsoft.com/office/powerpoint/2010/main" val="239142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11</a:t>
            </a:fld>
            <a:endParaRPr kumimoji="1" lang="ja-JP" altLang="en-US"/>
          </a:p>
        </p:txBody>
      </p:sp>
    </p:spTree>
    <p:extLst>
      <p:ext uri="{BB962C8B-B14F-4D97-AF65-F5344CB8AC3E}">
        <p14:creationId xmlns:p14="http://schemas.microsoft.com/office/powerpoint/2010/main" val="23255712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12</a:t>
            </a:fld>
            <a:endParaRPr kumimoji="1" lang="ja-JP" altLang="en-US"/>
          </a:p>
        </p:txBody>
      </p:sp>
    </p:spTree>
    <p:extLst>
      <p:ext uri="{BB962C8B-B14F-4D97-AF65-F5344CB8AC3E}">
        <p14:creationId xmlns:p14="http://schemas.microsoft.com/office/powerpoint/2010/main" val="28780288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13</a:t>
            </a:fld>
            <a:endParaRPr kumimoji="1" lang="ja-JP" altLang="en-US"/>
          </a:p>
        </p:txBody>
      </p:sp>
    </p:spTree>
    <p:extLst>
      <p:ext uri="{BB962C8B-B14F-4D97-AF65-F5344CB8AC3E}">
        <p14:creationId xmlns:p14="http://schemas.microsoft.com/office/powerpoint/2010/main" val="3499986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14</a:t>
            </a:fld>
            <a:endParaRPr kumimoji="1" lang="ja-JP" altLang="en-US"/>
          </a:p>
        </p:txBody>
      </p:sp>
    </p:spTree>
    <p:extLst>
      <p:ext uri="{BB962C8B-B14F-4D97-AF65-F5344CB8AC3E}">
        <p14:creationId xmlns:p14="http://schemas.microsoft.com/office/powerpoint/2010/main" val="3249999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15</a:t>
            </a:fld>
            <a:endParaRPr kumimoji="1" lang="ja-JP" altLang="en-US"/>
          </a:p>
        </p:txBody>
      </p:sp>
    </p:spTree>
    <p:extLst>
      <p:ext uri="{BB962C8B-B14F-4D97-AF65-F5344CB8AC3E}">
        <p14:creationId xmlns:p14="http://schemas.microsoft.com/office/powerpoint/2010/main" val="4327036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16</a:t>
            </a:fld>
            <a:endParaRPr kumimoji="1" lang="ja-JP" altLang="en-US"/>
          </a:p>
        </p:txBody>
      </p:sp>
    </p:spTree>
    <p:extLst>
      <p:ext uri="{BB962C8B-B14F-4D97-AF65-F5344CB8AC3E}">
        <p14:creationId xmlns:p14="http://schemas.microsoft.com/office/powerpoint/2010/main" val="1313193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17</a:t>
            </a:fld>
            <a:endParaRPr kumimoji="1" lang="ja-JP" altLang="en-US"/>
          </a:p>
        </p:txBody>
      </p:sp>
    </p:spTree>
    <p:extLst>
      <p:ext uri="{BB962C8B-B14F-4D97-AF65-F5344CB8AC3E}">
        <p14:creationId xmlns:p14="http://schemas.microsoft.com/office/powerpoint/2010/main" val="8620478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18</a:t>
            </a:fld>
            <a:endParaRPr kumimoji="1" lang="ja-JP" altLang="en-US"/>
          </a:p>
        </p:txBody>
      </p:sp>
    </p:spTree>
    <p:extLst>
      <p:ext uri="{BB962C8B-B14F-4D97-AF65-F5344CB8AC3E}">
        <p14:creationId xmlns:p14="http://schemas.microsoft.com/office/powerpoint/2010/main" val="736079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19</a:t>
            </a:fld>
            <a:endParaRPr kumimoji="1" lang="ja-JP" altLang="en-US"/>
          </a:p>
        </p:txBody>
      </p:sp>
    </p:spTree>
    <p:extLst>
      <p:ext uri="{BB962C8B-B14F-4D97-AF65-F5344CB8AC3E}">
        <p14:creationId xmlns:p14="http://schemas.microsoft.com/office/powerpoint/2010/main" val="2625580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a:t>
            </a:fld>
            <a:endParaRPr kumimoji="1" lang="ja-JP" altLang="en-US"/>
          </a:p>
        </p:txBody>
      </p:sp>
    </p:spTree>
    <p:extLst>
      <p:ext uri="{BB962C8B-B14F-4D97-AF65-F5344CB8AC3E}">
        <p14:creationId xmlns:p14="http://schemas.microsoft.com/office/powerpoint/2010/main" val="3940973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smtClean="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20</a:t>
            </a:fld>
            <a:endParaRPr kumimoji="1" lang="ja-JP" altLang="en-US"/>
          </a:p>
        </p:txBody>
      </p:sp>
    </p:spTree>
    <p:extLst>
      <p:ext uri="{BB962C8B-B14F-4D97-AF65-F5344CB8AC3E}">
        <p14:creationId xmlns:p14="http://schemas.microsoft.com/office/powerpoint/2010/main" val="42765353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smtClean="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21</a:t>
            </a:fld>
            <a:endParaRPr kumimoji="1" lang="ja-JP" altLang="en-US"/>
          </a:p>
        </p:txBody>
      </p:sp>
    </p:spTree>
    <p:extLst>
      <p:ext uri="{BB962C8B-B14F-4D97-AF65-F5344CB8AC3E}">
        <p14:creationId xmlns:p14="http://schemas.microsoft.com/office/powerpoint/2010/main" val="39198493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22</a:t>
            </a:fld>
            <a:endParaRPr kumimoji="1" lang="ja-JP" altLang="en-US"/>
          </a:p>
        </p:txBody>
      </p:sp>
    </p:spTree>
    <p:extLst>
      <p:ext uri="{BB962C8B-B14F-4D97-AF65-F5344CB8AC3E}">
        <p14:creationId xmlns:p14="http://schemas.microsoft.com/office/powerpoint/2010/main" val="9779231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23</a:t>
            </a:fld>
            <a:endParaRPr kumimoji="1" lang="ja-JP" altLang="en-US"/>
          </a:p>
        </p:txBody>
      </p:sp>
    </p:spTree>
    <p:extLst>
      <p:ext uri="{BB962C8B-B14F-4D97-AF65-F5344CB8AC3E}">
        <p14:creationId xmlns:p14="http://schemas.microsoft.com/office/powerpoint/2010/main" val="21189057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24</a:t>
            </a:fld>
            <a:endParaRPr kumimoji="1" lang="ja-JP" altLang="en-US"/>
          </a:p>
        </p:txBody>
      </p:sp>
    </p:spTree>
    <p:extLst>
      <p:ext uri="{BB962C8B-B14F-4D97-AF65-F5344CB8AC3E}">
        <p14:creationId xmlns:p14="http://schemas.microsoft.com/office/powerpoint/2010/main" val="26114022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25</a:t>
            </a:fld>
            <a:endParaRPr kumimoji="1" lang="ja-JP" altLang="en-US"/>
          </a:p>
        </p:txBody>
      </p:sp>
    </p:spTree>
    <p:extLst>
      <p:ext uri="{BB962C8B-B14F-4D97-AF65-F5344CB8AC3E}">
        <p14:creationId xmlns:p14="http://schemas.microsoft.com/office/powerpoint/2010/main" val="3303361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1"/>
            <a:endParaRPr lang="ja-JP" altLang="en-US" dirty="0" smtClean="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26</a:t>
            </a:fld>
            <a:endParaRPr kumimoji="1" lang="ja-JP" altLang="en-US"/>
          </a:p>
        </p:txBody>
      </p:sp>
    </p:spTree>
    <p:extLst>
      <p:ext uri="{BB962C8B-B14F-4D97-AF65-F5344CB8AC3E}">
        <p14:creationId xmlns:p14="http://schemas.microsoft.com/office/powerpoint/2010/main" val="66843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3</a:t>
            </a:fld>
            <a:endParaRPr kumimoji="1" lang="ja-JP" altLang="en-US"/>
          </a:p>
        </p:txBody>
      </p:sp>
    </p:spTree>
    <p:extLst>
      <p:ext uri="{BB962C8B-B14F-4D97-AF65-F5344CB8AC3E}">
        <p14:creationId xmlns:p14="http://schemas.microsoft.com/office/powerpoint/2010/main" val="1133879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4</a:t>
            </a:fld>
            <a:endParaRPr kumimoji="1" lang="ja-JP" altLang="en-US"/>
          </a:p>
        </p:txBody>
      </p:sp>
    </p:spTree>
    <p:extLst>
      <p:ext uri="{BB962C8B-B14F-4D97-AF65-F5344CB8AC3E}">
        <p14:creationId xmlns:p14="http://schemas.microsoft.com/office/powerpoint/2010/main" val="7911630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5</a:t>
            </a:fld>
            <a:endParaRPr kumimoji="1" lang="ja-JP" altLang="en-US"/>
          </a:p>
        </p:txBody>
      </p:sp>
    </p:spTree>
    <p:extLst>
      <p:ext uri="{BB962C8B-B14F-4D97-AF65-F5344CB8AC3E}">
        <p14:creationId xmlns:p14="http://schemas.microsoft.com/office/powerpoint/2010/main" val="68381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6</a:t>
            </a:fld>
            <a:endParaRPr kumimoji="1" lang="ja-JP" altLang="en-US"/>
          </a:p>
        </p:txBody>
      </p:sp>
    </p:spTree>
    <p:extLst>
      <p:ext uri="{BB962C8B-B14F-4D97-AF65-F5344CB8AC3E}">
        <p14:creationId xmlns:p14="http://schemas.microsoft.com/office/powerpoint/2010/main" val="2526928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7</a:t>
            </a:fld>
            <a:endParaRPr kumimoji="1" lang="ja-JP" altLang="en-US"/>
          </a:p>
        </p:txBody>
      </p:sp>
    </p:spTree>
    <p:extLst>
      <p:ext uri="{BB962C8B-B14F-4D97-AF65-F5344CB8AC3E}">
        <p14:creationId xmlns:p14="http://schemas.microsoft.com/office/powerpoint/2010/main" val="1736739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8</a:t>
            </a:fld>
            <a:endParaRPr kumimoji="1" lang="ja-JP" altLang="en-US"/>
          </a:p>
        </p:txBody>
      </p:sp>
    </p:spTree>
    <p:extLst>
      <p:ext uri="{BB962C8B-B14F-4D97-AF65-F5344CB8AC3E}">
        <p14:creationId xmlns:p14="http://schemas.microsoft.com/office/powerpoint/2010/main" val="1183793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CD5236B-6D6D-40CC-968A-EDA8DE4B288D}" type="slidenum">
              <a:rPr kumimoji="1" lang="ja-JP" altLang="en-US" smtClean="0"/>
              <a:t>9</a:t>
            </a:fld>
            <a:endParaRPr kumimoji="1" lang="ja-JP" altLang="en-US"/>
          </a:p>
        </p:txBody>
      </p:sp>
    </p:spTree>
    <p:extLst>
      <p:ext uri="{BB962C8B-B14F-4D97-AF65-F5344CB8AC3E}">
        <p14:creationId xmlns:p14="http://schemas.microsoft.com/office/powerpoint/2010/main" val="2255725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319336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3680209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1195910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971060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900008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3658546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711697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168116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149543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3760729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577558-BFE3-489E-AA18-0197C39A8B04}" type="datetimeFigureOut">
              <a:rPr kumimoji="1" lang="ja-JP" altLang="en-US" smtClean="0"/>
              <a:t>2014/3/29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371942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577558-BFE3-489E-AA18-0197C39A8B04}" type="datetimeFigureOut">
              <a:rPr kumimoji="1" lang="ja-JP" altLang="en-US" smtClean="0"/>
              <a:t>2014/3/29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1AC1E-D6BC-48D6-A27E-626D3A24A8A6}" type="slidenum">
              <a:rPr kumimoji="1" lang="ja-JP" altLang="en-US" smtClean="0"/>
              <a:t>‹#›</a:t>
            </a:fld>
            <a:endParaRPr kumimoji="1" lang="ja-JP" altLang="en-US"/>
          </a:p>
        </p:txBody>
      </p:sp>
    </p:spTree>
    <p:extLst>
      <p:ext uri="{BB962C8B-B14F-4D97-AF65-F5344CB8AC3E}">
        <p14:creationId xmlns:p14="http://schemas.microsoft.com/office/powerpoint/2010/main" val="2382741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英国法</a:t>
            </a:r>
            <a:r>
              <a:rPr lang="ja-JP" altLang="en-US" dirty="0" smtClean="0"/>
              <a:t>と</a:t>
            </a:r>
            <a:r>
              <a:rPr kumimoji="1" lang="en-US" altLang="ja-JP" dirty="0" smtClean="0"/>
              <a:t>EU</a:t>
            </a:r>
            <a:r>
              <a:rPr kumimoji="1" lang="ja-JP" altLang="en-US" dirty="0" smtClean="0"/>
              <a:t>法</a:t>
            </a:r>
            <a:r>
              <a:rPr lang="ja-JP" altLang="en-US" dirty="0" smtClean="0"/>
              <a:t>における</a:t>
            </a:r>
            <a:br>
              <a:rPr lang="ja-JP" altLang="en-US" dirty="0" smtClean="0"/>
            </a:br>
            <a:r>
              <a:rPr kumimoji="1" lang="ja-JP" altLang="en-US" dirty="0" smtClean="0"/>
              <a:t>債務者財産の透明化</a:t>
            </a:r>
            <a:endParaRPr kumimoji="1" lang="ja-JP" altLang="en-US" sz="3100" dirty="0"/>
          </a:p>
        </p:txBody>
      </p:sp>
      <p:sp>
        <p:nvSpPr>
          <p:cNvPr id="3" name="サブタイトル 2"/>
          <p:cNvSpPr>
            <a:spLocks noGrp="1"/>
          </p:cNvSpPr>
          <p:nvPr>
            <p:ph type="subTitle" idx="1"/>
          </p:nvPr>
        </p:nvSpPr>
        <p:spPr/>
        <p:txBody>
          <a:bodyPr>
            <a:normAutofit fontScale="77500" lnSpcReduction="20000"/>
          </a:bodyPr>
          <a:lstStyle/>
          <a:p>
            <a:r>
              <a:rPr lang="ja-JP" altLang="en-US" sz="2900" dirty="0" smtClean="0"/>
              <a:t>高橋宏司</a:t>
            </a:r>
            <a:r>
              <a:rPr lang="en-US" altLang="ja-JP" sz="2900" dirty="0" smtClean="0"/>
              <a:t>(</a:t>
            </a:r>
            <a:r>
              <a:rPr lang="ja-JP" altLang="en-US" sz="2900" dirty="0" smtClean="0"/>
              <a:t>同志社大学教授</a:t>
            </a:r>
            <a:r>
              <a:rPr lang="en-US" altLang="ja-JP" sz="2900" dirty="0" smtClean="0"/>
              <a:t>)</a:t>
            </a:r>
            <a:endParaRPr lang="ja-JP" altLang="en-US" sz="2900" dirty="0" smtClean="0"/>
          </a:p>
          <a:p>
            <a:endParaRPr lang="ja-JP" altLang="en-US" dirty="0"/>
          </a:p>
          <a:p>
            <a:r>
              <a:rPr lang="ja-JP" altLang="en-US" sz="2800" dirty="0"/>
              <a:t>日弁連民事裁判</a:t>
            </a:r>
            <a:r>
              <a:rPr lang="ja-JP" altLang="en-US" sz="2800" dirty="0" smtClean="0"/>
              <a:t>手続に</a:t>
            </a:r>
            <a:r>
              <a:rPr lang="ja-JP" altLang="en-US" sz="2800" dirty="0"/>
              <a:t>関する</a:t>
            </a:r>
            <a:r>
              <a:rPr lang="ja-JP" altLang="en-US" sz="2800" dirty="0" smtClean="0"/>
              <a:t>委員会勉強会報告</a:t>
            </a:r>
          </a:p>
          <a:p>
            <a:r>
              <a:rPr lang="en-US" altLang="ja-JP" sz="2800" dirty="0" smtClean="0"/>
              <a:t>(</a:t>
            </a:r>
            <a:r>
              <a:rPr lang="en-US" altLang="ja-JP" sz="2800" dirty="0"/>
              <a:t>2014</a:t>
            </a:r>
            <a:r>
              <a:rPr lang="ja-JP" altLang="en-US" sz="2800" dirty="0"/>
              <a:t>年</a:t>
            </a:r>
            <a:r>
              <a:rPr lang="en-US" altLang="ja-JP" sz="2800" dirty="0"/>
              <a:t>3</a:t>
            </a:r>
            <a:r>
              <a:rPr lang="ja-JP" altLang="en-US" sz="2800" dirty="0"/>
              <a:t>月</a:t>
            </a:r>
            <a:r>
              <a:rPr lang="en-US" altLang="ja-JP" sz="2800" dirty="0"/>
              <a:t>27</a:t>
            </a:r>
            <a:r>
              <a:rPr lang="ja-JP" altLang="en-US" sz="2800" dirty="0"/>
              <a:t>日</a:t>
            </a:r>
            <a:r>
              <a:rPr lang="en-US" altLang="ja-JP" sz="2800" dirty="0"/>
              <a:t>)</a:t>
            </a:r>
            <a:endParaRPr lang="ja-JP" altLang="en-US" sz="2800" dirty="0"/>
          </a:p>
          <a:p>
            <a:endParaRPr kumimoji="1" lang="ja-JP" altLang="en-US" dirty="0"/>
          </a:p>
        </p:txBody>
      </p:sp>
    </p:spTree>
    <p:extLst>
      <p:ext uri="{BB962C8B-B14F-4D97-AF65-F5344CB8AC3E}">
        <p14:creationId xmlns:p14="http://schemas.microsoft.com/office/powerpoint/2010/main" val="2213006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第三者に対する債務者財産の開示命令</a:t>
            </a:r>
            <a:endParaRPr kumimoji="1" lang="ja-JP" altLang="en-US" sz="3600" dirty="0"/>
          </a:p>
        </p:txBody>
      </p:sp>
      <p:sp>
        <p:nvSpPr>
          <p:cNvPr id="3" name="コンテンツ プレースホルダー 2"/>
          <p:cNvSpPr>
            <a:spLocks noGrp="1"/>
          </p:cNvSpPr>
          <p:nvPr>
            <p:ph idx="1"/>
          </p:nvPr>
        </p:nvSpPr>
        <p:spPr>
          <a:xfrm>
            <a:off x="539552" y="1196752"/>
            <a:ext cx="8229600" cy="5145435"/>
          </a:xfrm>
        </p:spPr>
        <p:txBody>
          <a:bodyPr>
            <a:noAutofit/>
          </a:bodyPr>
          <a:lstStyle/>
          <a:p>
            <a:r>
              <a:rPr lang="ja-JP" altLang="en-US" sz="2200" dirty="0" smtClean="0"/>
              <a:t>債務者</a:t>
            </a:r>
            <a:r>
              <a:rPr lang="ja-JP" altLang="en-US" sz="2200" dirty="0"/>
              <a:t>が受益者となっている財産</a:t>
            </a:r>
            <a:r>
              <a:rPr lang="ja-JP" altLang="en-US" sz="2200" dirty="0" smtClean="0"/>
              <a:t>を占有又</a:t>
            </a:r>
            <a:r>
              <a:rPr lang="ja-JP" altLang="en-US" sz="2200" dirty="0"/>
              <a:t>は支配して</a:t>
            </a:r>
            <a:r>
              <a:rPr lang="ja-JP" altLang="en-US" sz="2200" dirty="0" smtClean="0"/>
              <a:t>いる、債務者</a:t>
            </a:r>
            <a:r>
              <a:rPr lang="ja-JP" altLang="en-US" sz="2200" dirty="0"/>
              <a:t>と密接な関係に立つ</a:t>
            </a:r>
            <a:r>
              <a:rPr lang="ja-JP" altLang="en-US" sz="2200" dirty="0" smtClean="0"/>
              <a:t>第三者</a:t>
            </a:r>
            <a:r>
              <a:rPr lang="en-US" altLang="ja-JP" sz="2200" dirty="0" smtClean="0"/>
              <a:t>(e.g. </a:t>
            </a:r>
            <a:r>
              <a:rPr lang="ja-JP" altLang="en-US" sz="2200" dirty="0" smtClean="0"/>
              <a:t>債務者</a:t>
            </a:r>
            <a:r>
              <a:rPr lang="ja-JP" altLang="en-US" sz="2200" dirty="0"/>
              <a:t>の支配会社や</a:t>
            </a:r>
            <a:r>
              <a:rPr lang="ja-JP" altLang="en-US" sz="2200" dirty="0" smtClean="0"/>
              <a:t>配偶者</a:t>
            </a:r>
            <a:r>
              <a:rPr lang="en-US" altLang="ja-JP" sz="2200" dirty="0" smtClean="0"/>
              <a:t>)</a:t>
            </a:r>
            <a:r>
              <a:rPr lang="ja-JP" altLang="en-US" sz="2200" dirty="0" smtClean="0"/>
              <a:t>を名宛人とする財産凍結・開示命令</a:t>
            </a:r>
          </a:p>
          <a:p>
            <a:pPr lvl="1"/>
            <a:r>
              <a:rPr kumimoji="1" lang="ja-JP" altLang="en-US" sz="2200" dirty="0" smtClean="0"/>
              <a:t>申立ての積み重ねもありうるが、費用が嵩む弊害。</a:t>
            </a:r>
          </a:p>
          <a:p>
            <a:r>
              <a:rPr lang="en-US" altLang="ja-JP" sz="2200" dirty="0" smtClean="0"/>
              <a:t>Norwich </a:t>
            </a:r>
            <a:r>
              <a:rPr lang="en-US" altLang="ja-JP" sz="2200" dirty="0" err="1"/>
              <a:t>Pharmacal</a:t>
            </a:r>
            <a:r>
              <a:rPr lang="ja-JP" altLang="en-US" sz="2200" dirty="0" smtClean="0"/>
              <a:t>法理</a:t>
            </a:r>
            <a:r>
              <a:rPr lang="en-US" altLang="ja-JP" sz="2200" dirty="0" smtClean="0"/>
              <a:t>: </a:t>
            </a:r>
            <a:r>
              <a:rPr lang="ja-JP" altLang="en-US" sz="2200" dirty="0" smtClean="0"/>
              <a:t>他人</a:t>
            </a:r>
            <a:r>
              <a:rPr lang="ja-JP" altLang="en-US" sz="2200" dirty="0"/>
              <a:t>の</a:t>
            </a:r>
            <a:r>
              <a:rPr lang="ja-JP" altLang="en-US" sz="2200" dirty="0" smtClean="0"/>
              <a:t>不法行為に</a:t>
            </a:r>
            <a:r>
              <a:rPr lang="ja-JP" altLang="en-US" sz="2200" dirty="0"/>
              <a:t>巻き込まれ、その不法</a:t>
            </a:r>
            <a:r>
              <a:rPr lang="ja-JP" altLang="en-US" sz="2200" dirty="0" smtClean="0"/>
              <a:t>行為を</a:t>
            </a:r>
            <a:r>
              <a:rPr lang="ja-JP" altLang="en-US" sz="2200" dirty="0"/>
              <a:t>容易にした者は</a:t>
            </a:r>
            <a:r>
              <a:rPr lang="ja-JP" altLang="en-US" sz="2200" dirty="0" smtClean="0"/>
              <a:t>、帰</a:t>
            </a:r>
            <a:r>
              <a:rPr lang="ja-JP" altLang="en-US" sz="2200" dirty="0"/>
              <a:t>責事由がなく、当該不法行為に関して責任を負わなくとも、被害者に</a:t>
            </a:r>
            <a:r>
              <a:rPr lang="ja-JP" altLang="en-US" sz="2200" dirty="0" smtClean="0"/>
              <a:t>対して</a:t>
            </a:r>
            <a:r>
              <a:rPr lang="ja-JP" altLang="en-US" sz="2200" dirty="0"/>
              <a:t>全ての情報を開示し助力</a:t>
            </a:r>
            <a:r>
              <a:rPr lang="ja-JP" altLang="en-US" sz="2200" dirty="0" smtClean="0"/>
              <a:t>する義務</a:t>
            </a:r>
            <a:r>
              <a:rPr lang="ja-JP" altLang="en-US" sz="2200" dirty="0"/>
              <a:t>を</a:t>
            </a:r>
            <a:r>
              <a:rPr lang="ja-JP" altLang="en-US" sz="2200" dirty="0" smtClean="0"/>
              <a:t>負う。</a:t>
            </a:r>
          </a:p>
          <a:p>
            <a:pPr lvl="1"/>
            <a:r>
              <a:rPr kumimoji="1" lang="ja-JP" altLang="en-US" sz="2200" dirty="0"/>
              <a:t>責任</a:t>
            </a:r>
            <a:r>
              <a:rPr kumimoji="1" lang="ja-JP" altLang="en-US" sz="2200" dirty="0" smtClean="0"/>
              <a:t>財産の保全目的の申立ての場合、保全に現実的につながる場合にのみ認められる。</a:t>
            </a:r>
            <a:endParaRPr kumimoji="1" lang="en-US" altLang="ja-JP" sz="2200" dirty="0" smtClean="0"/>
          </a:p>
          <a:p>
            <a:r>
              <a:rPr lang="ja-JP" altLang="en-US" sz="2200" dirty="0" smtClean="0"/>
              <a:t>債務者の弁護士に対する開示命令</a:t>
            </a:r>
          </a:p>
          <a:p>
            <a:pPr lvl="1"/>
            <a:r>
              <a:rPr lang="en-US" altLang="ja-JP" sz="2200" dirty="0"/>
              <a:t>Norwich </a:t>
            </a:r>
            <a:r>
              <a:rPr lang="en-US" altLang="ja-JP" sz="2200" dirty="0" err="1"/>
              <a:t>Pharmacal</a:t>
            </a:r>
            <a:r>
              <a:rPr lang="ja-JP" altLang="en-US" sz="2200" dirty="0" smtClean="0"/>
              <a:t>法理、「裁判所の固有の権限」を含む様々な根拠</a:t>
            </a:r>
          </a:p>
          <a:p>
            <a:pPr lvl="1"/>
            <a:r>
              <a:rPr kumimoji="1" lang="ja-JP" altLang="en-US" sz="2200" dirty="0" smtClean="0"/>
              <a:t>弁護士・依頼者間の秘匿特権が障害となり、発令されにくい。</a:t>
            </a:r>
            <a:endParaRPr kumimoji="1" lang="ja-JP" altLang="en-US" sz="2200" dirty="0"/>
          </a:p>
        </p:txBody>
      </p:sp>
    </p:spTree>
    <p:extLst>
      <p:ext uri="{BB962C8B-B14F-4D97-AF65-F5344CB8AC3E}">
        <p14:creationId xmlns:p14="http://schemas.microsoft.com/office/powerpoint/2010/main" val="355495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財産凍結命令</a:t>
            </a:r>
            <a:br>
              <a:rPr lang="ja-JP" altLang="en-US" dirty="0"/>
            </a:br>
            <a:r>
              <a:rPr lang="ja-JP" altLang="en-US" sz="2700" dirty="0"/>
              <a:t>商事事件や違法性の高い事件</a:t>
            </a:r>
            <a:r>
              <a:rPr lang="en-US" altLang="ja-JP" sz="2700" dirty="0"/>
              <a:t>(</a:t>
            </a:r>
            <a:r>
              <a:rPr lang="ja-JP" altLang="en-US" sz="2700" dirty="0"/>
              <a:t>詐欺・横領・背任など</a:t>
            </a:r>
            <a:r>
              <a:rPr lang="en-US" altLang="ja-JP" sz="2700" dirty="0"/>
              <a:t>)</a:t>
            </a:r>
            <a:r>
              <a:rPr lang="ja-JP" altLang="en-US" sz="2700" dirty="0"/>
              <a:t>が</a:t>
            </a:r>
            <a:r>
              <a:rPr lang="ja-JP" altLang="en-US" sz="2700" dirty="0" smtClean="0"/>
              <a:t>中心</a:t>
            </a:r>
            <a:endParaRPr kumimoji="1" lang="ja-JP" altLang="en-US" sz="2700" dirty="0"/>
          </a:p>
        </p:txBody>
      </p:sp>
      <p:sp>
        <p:nvSpPr>
          <p:cNvPr id="3" name="コンテンツ プレースホルダー 2"/>
          <p:cNvSpPr>
            <a:spLocks noGrp="1"/>
          </p:cNvSpPr>
          <p:nvPr>
            <p:ph idx="1"/>
          </p:nvPr>
        </p:nvSpPr>
        <p:spPr>
          <a:xfrm>
            <a:off x="457200" y="1340768"/>
            <a:ext cx="8229600" cy="5328592"/>
          </a:xfrm>
        </p:spPr>
        <p:txBody>
          <a:bodyPr>
            <a:normAutofit fontScale="77500" lnSpcReduction="20000"/>
          </a:bodyPr>
          <a:lstStyle/>
          <a:p>
            <a:r>
              <a:rPr lang="ja-JP" altLang="en-US" dirty="0"/>
              <a:t>少額事件を扱う県裁判所は、財産凍結命令については、判決取得後などを除いて原則として発令権限を有しない。県裁判所に本案管轄があるが財産凍結命令の発令権限がない事件では、高等法院に財産凍結命令の発令権限が認められている。</a:t>
            </a:r>
            <a:r>
              <a:rPr lang="en-US" altLang="ja-JP" dirty="0"/>
              <a:t>(2014</a:t>
            </a:r>
            <a:r>
              <a:rPr lang="ja-JP" altLang="en-US" dirty="0"/>
              <a:t>年</a:t>
            </a:r>
            <a:r>
              <a:rPr lang="en-US" altLang="ja-JP" dirty="0"/>
              <a:t>4</a:t>
            </a:r>
            <a:r>
              <a:rPr lang="ja-JP" altLang="en-US" dirty="0"/>
              <a:t>月まで</a:t>
            </a:r>
            <a:r>
              <a:rPr lang="en-US" altLang="ja-JP" dirty="0"/>
              <a:t>(</a:t>
            </a:r>
            <a:r>
              <a:rPr lang="ja-JP" altLang="en-US" dirty="0"/>
              <a:t>予定</a:t>
            </a:r>
            <a:r>
              <a:rPr lang="en-US" altLang="ja-JP" dirty="0"/>
              <a:t>))</a:t>
            </a:r>
          </a:p>
          <a:p>
            <a:r>
              <a:rPr lang="en-US" altLang="ja-JP" dirty="0"/>
              <a:t>Schmidt v. Wong (2005</a:t>
            </a:r>
            <a:r>
              <a:rPr lang="ja-JP" altLang="en-US" dirty="0"/>
              <a:t>年控訴院判決</a:t>
            </a:r>
            <a:r>
              <a:rPr lang="en-US" altLang="ja-JP" dirty="0"/>
              <a:t>)</a:t>
            </a:r>
          </a:p>
          <a:p>
            <a:pPr lvl="1"/>
            <a:r>
              <a:rPr lang="ja-JP" altLang="en-US" dirty="0"/>
              <a:t>財産凍結命令によって被申立人と第三者が被る不利益と不便に鑑み、本案の係争額が低い場合には、発令に一層の慎重さが求められる。</a:t>
            </a:r>
          </a:p>
          <a:p>
            <a:pPr lvl="1"/>
            <a:r>
              <a:rPr lang="ja-JP" altLang="en-US" dirty="0"/>
              <a:t>高等法院での申立てには、より大きな手間と費用がかかるので、申立てを躊躇</a:t>
            </a:r>
            <a:r>
              <a:rPr lang="ja-JP" altLang="en-US" dirty="0" smtClean="0"/>
              <a:t>させるという望ましい効果がある。</a:t>
            </a:r>
            <a:endParaRPr lang="ja-JP" altLang="en-US" dirty="0"/>
          </a:p>
          <a:p>
            <a:r>
              <a:rPr lang="ja-JP" altLang="en-US" dirty="0"/>
              <a:t>県裁判所の事項管轄</a:t>
            </a:r>
          </a:p>
          <a:p>
            <a:pPr lvl="1"/>
            <a:r>
              <a:rPr lang="en-US" altLang="ja-JP" dirty="0"/>
              <a:t>£25,000(2014</a:t>
            </a:r>
            <a:r>
              <a:rPr lang="ja-JP" altLang="en-US" dirty="0"/>
              <a:t>年</a:t>
            </a:r>
            <a:r>
              <a:rPr lang="en-US" altLang="ja-JP" dirty="0"/>
              <a:t>4</a:t>
            </a:r>
            <a:r>
              <a:rPr lang="ja-JP" altLang="en-US" dirty="0"/>
              <a:t>月からは、 </a:t>
            </a:r>
            <a:r>
              <a:rPr lang="en-US" altLang="ja-JP" dirty="0"/>
              <a:t>£100,000</a:t>
            </a:r>
            <a:r>
              <a:rPr lang="ja-JP" altLang="en-US" dirty="0"/>
              <a:t>に引き上げられる</a:t>
            </a:r>
            <a:r>
              <a:rPr lang="en-US" altLang="ja-JP" dirty="0"/>
              <a:t>)</a:t>
            </a:r>
            <a:r>
              <a:rPr lang="ja-JP" altLang="en-US" dirty="0"/>
              <a:t>以下</a:t>
            </a:r>
            <a:r>
              <a:rPr lang="en-US" altLang="ja-JP" dirty="0"/>
              <a:t>(</a:t>
            </a:r>
            <a:r>
              <a:rPr lang="ja-JP" altLang="en-US" dirty="0"/>
              <a:t>但し、人身傷害については</a:t>
            </a:r>
            <a:r>
              <a:rPr lang="ja-JP" altLang="en-US" dirty="0" smtClean="0"/>
              <a:t>、</a:t>
            </a:r>
            <a:r>
              <a:rPr lang="en-US" altLang="ja-JP" dirty="0" smtClean="0"/>
              <a:t>£</a:t>
            </a:r>
            <a:r>
              <a:rPr lang="en-US" altLang="ja-JP" dirty="0"/>
              <a:t>50,000 </a:t>
            </a:r>
            <a:r>
              <a:rPr lang="ja-JP" altLang="en-US" dirty="0"/>
              <a:t>以下</a:t>
            </a:r>
            <a:r>
              <a:rPr lang="en-US" altLang="ja-JP" dirty="0"/>
              <a:t>)</a:t>
            </a:r>
            <a:r>
              <a:rPr lang="ja-JP" altLang="en-US" dirty="0"/>
              <a:t>の事件</a:t>
            </a:r>
          </a:p>
          <a:p>
            <a:pPr lvl="1"/>
            <a:r>
              <a:rPr lang="en-US" altLang="ja-JP" dirty="0"/>
              <a:t>2014</a:t>
            </a:r>
            <a:r>
              <a:rPr lang="ja-JP" altLang="en-US" dirty="0"/>
              <a:t>年</a:t>
            </a:r>
            <a:r>
              <a:rPr lang="en-US" altLang="ja-JP" dirty="0"/>
              <a:t>4</a:t>
            </a:r>
            <a:r>
              <a:rPr lang="ja-JP" altLang="en-US" dirty="0" smtClean="0"/>
              <a:t>月から</a:t>
            </a:r>
            <a:r>
              <a:rPr lang="ja-JP" altLang="en-US" dirty="0"/>
              <a:t>、県裁判所において</a:t>
            </a:r>
            <a:r>
              <a:rPr lang="ja-JP" altLang="en-US" dirty="0" smtClean="0"/>
              <a:t>も、財産</a:t>
            </a:r>
            <a:r>
              <a:rPr lang="ja-JP" altLang="en-US" dirty="0"/>
              <a:t>凍結命令の発令権限</a:t>
            </a:r>
            <a:r>
              <a:rPr lang="ja-JP" altLang="en-US" dirty="0" smtClean="0"/>
              <a:t>が上級裁</a:t>
            </a:r>
            <a:r>
              <a:rPr lang="ja-JP" altLang="en-US" dirty="0"/>
              <a:t>判官</a:t>
            </a:r>
            <a:r>
              <a:rPr lang="en-US" altLang="ja-JP" dirty="0"/>
              <a:t>(Circuit Judge)</a:t>
            </a:r>
            <a:r>
              <a:rPr lang="ja-JP" altLang="en-US" dirty="0"/>
              <a:t>に限って、</a:t>
            </a:r>
            <a:r>
              <a:rPr lang="ja-JP" altLang="en-US" dirty="0" smtClean="0"/>
              <a:t>認められる</a:t>
            </a:r>
            <a:r>
              <a:rPr lang="en-US" altLang="ja-JP" dirty="0"/>
              <a:t>(</a:t>
            </a:r>
            <a:r>
              <a:rPr lang="ja-JP" altLang="en-US" dirty="0"/>
              <a:t>予定</a:t>
            </a:r>
            <a:r>
              <a:rPr lang="en-US" altLang="ja-JP" dirty="0" smtClean="0"/>
              <a:t>)</a:t>
            </a:r>
            <a:r>
              <a:rPr lang="ja-JP" altLang="en-US" dirty="0" err="1" smtClean="0"/>
              <a:t>。</a:t>
            </a:r>
            <a:endParaRPr lang="ja-JP" altLang="en-US" dirty="0" smtClean="0"/>
          </a:p>
        </p:txBody>
      </p:sp>
    </p:spTree>
    <p:extLst>
      <p:ext uri="{BB962C8B-B14F-4D97-AF65-F5344CB8AC3E}">
        <p14:creationId xmlns:p14="http://schemas.microsoft.com/office/powerpoint/2010/main" val="4081326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日本の</a:t>
            </a:r>
            <a:r>
              <a:rPr lang="ja-JP" altLang="en-US" dirty="0" smtClean="0"/>
              <a:t>立法論への示唆</a:t>
            </a:r>
            <a:endParaRPr kumimoji="1" lang="ja-JP" altLang="en-US" dirty="0"/>
          </a:p>
        </p:txBody>
      </p:sp>
      <p:sp>
        <p:nvSpPr>
          <p:cNvPr id="3" name="コンテンツ プレースホルダー 2"/>
          <p:cNvSpPr>
            <a:spLocks noGrp="1"/>
          </p:cNvSpPr>
          <p:nvPr>
            <p:ph idx="1"/>
          </p:nvPr>
        </p:nvSpPr>
        <p:spPr>
          <a:xfrm>
            <a:off x="457200" y="1268760"/>
            <a:ext cx="8229600" cy="5256584"/>
          </a:xfrm>
        </p:spPr>
        <p:txBody>
          <a:bodyPr>
            <a:noAutofit/>
          </a:bodyPr>
          <a:lstStyle/>
          <a:p>
            <a:r>
              <a:rPr lang="ja-JP" altLang="en-US" sz="2400" dirty="0" smtClean="0"/>
              <a:t>法政策面</a:t>
            </a:r>
          </a:p>
          <a:p>
            <a:pPr lvl="1"/>
            <a:r>
              <a:rPr lang="ja-JP" altLang="en-US" sz="2000" dirty="0" smtClean="0"/>
              <a:t>日本　</a:t>
            </a:r>
            <a:r>
              <a:rPr lang="ja-JP" altLang="en-US" sz="2000" dirty="0"/>
              <a:t>　</a:t>
            </a:r>
            <a:r>
              <a:rPr lang="ja-JP" altLang="en-US" sz="2000" dirty="0" smtClean="0"/>
              <a:t>「</a:t>
            </a:r>
            <a:r>
              <a:rPr lang="ja-JP" altLang="en-US" sz="2000" dirty="0"/>
              <a:t>①支払義務が適正手続を経て確定した</a:t>
            </a:r>
            <a:r>
              <a:rPr lang="en-US" altLang="ja-JP" sz="2000" dirty="0"/>
              <a:t>+②</a:t>
            </a:r>
            <a:r>
              <a:rPr lang="ja-JP" altLang="en-US" sz="2000" dirty="0"/>
              <a:t>それにもかかわらず債務者は任意に支払わない</a:t>
            </a:r>
            <a:r>
              <a:rPr lang="en-US" altLang="ja-JP" sz="2000" dirty="0"/>
              <a:t>=</a:t>
            </a:r>
            <a:r>
              <a:rPr lang="ja-JP" altLang="en-US" sz="2000" dirty="0"/>
              <a:t>法治国家の要請から</a:t>
            </a:r>
            <a:r>
              <a:rPr lang="en-US" altLang="ja-JP" sz="2000" dirty="0"/>
              <a:t>,</a:t>
            </a:r>
            <a:r>
              <a:rPr lang="ja-JP" altLang="en-US" sz="2000" dirty="0"/>
              <a:t>債務者は</a:t>
            </a:r>
            <a:r>
              <a:rPr lang="en-US" altLang="ja-JP" sz="2000" dirty="0"/>
              <a:t>,</a:t>
            </a:r>
            <a:r>
              <a:rPr lang="ja-JP" altLang="en-US" sz="2000" dirty="0"/>
              <a:t>自己のプライバシーに属する財産状況を開示しなければならない。」という理論構造</a:t>
            </a:r>
            <a:r>
              <a:rPr lang="en-US" altLang="ja-JP" sz="2000" dirty="0"/>
              <a:t>(</a:t>
            </a:r>
            <a:r>
              <a:rPr lang="ja-JP" altLang="en-US" sz="2000" dirty="0"/>
              <a:t>小柳</a:t>
            </a:r>
            <a:r>
              <a:rPr lang="en-US" altLang="ja-JP" sz="2000" dirty="0"/>
              <a:t>339</a:t>
            </a:r>
            <a:r>
              <a:rPr lang="ja-JP" altLang="en-US" sz="2000" dirty="0"/>
              <a:t>頁</a:t>
            </a:r>
            <a:r>
              <a:rPr lang="en-US" altLang="ja-JP" sz="2000" dirty="0" smtClean="0"/>
              <a:t>)</a:t>
            </a:r>
            <a:endParaRPr lang="ja-JP" altLang="en-US" sz="2000" dirty="0" smtClean="0"/>
          </a:p>
          <a:p>
            <a:pPr lvl="1"/>
            <a:r>
              <a:rPr lang="ja-JP" altLang="en-US" sz="2000" dirty="0" smtClean="0"/>
              <a:t>英国　　判決前や提訴前</a:t>
            </a:r>
            <a:r>
              <a:rPr lang="ja-JP" altLang="en-US" sz="2000" dirty="0"/>
              <a:t>であって</a:t>
            </a:r>
            <a:r>
              <a:rPr lang="ja-JP" altLang="en-US" sz="2000" dirty="0" smtClean="0"/>
              <a:t>も、債務者</a:t>
            </a:r>
            <a:r>
              <a:rPr lang="ja-JP" altLang="en-US" sz="2000" dirty="0"/>
              <a:t>の</a:t>
            </a:r>
            <a:r>
              <a:rPr lang="ja-JP" altLang="en-US" sz="2000" dirty="0" smtClean="0"/>
              <a:t>財産透明化の</a:t>
            </a:r>
            <a:r>
              <a:rPr lang="ja-JP" altLang="en-US" sz="2000" dirty="0"/>
              <a:t>必要性が</a:t>
            </a:r>
            <a:r>
              <a:rPr lang="ja-JP" altLang="en-US" sz="2000" dirty="0" smtClean="0"/>
              <a:t>大きい事件があり、債務者保護にも配慮しつつ、開示を求めるのが妥当との認識。即時の送金手段の発達などにより、国際的</a:t>
            </a:r>
            <a:r>
              <a:rPr lang="ja-JP" altLang="en-US" sz="2000" dirty="0"/>
              <a:t>な財産の隠匿・</a:t>
            </a:r>
            <a:r>
              <a:rPr lang="ja-JP" altLang="en-US" sz="2000" dirty="0" smtClean="0"/>
              <a:t>散逸が容易になっている現状</a:t>
            </a:r>
            <a:r>
              <a:rPr lang="ja-JP" altLang="en-US" sz="2000" dirty="0"/>
              <a:t>に</a:t>
            </a:r>
            <a:r>
              <a:rPr lang="ja-JP" altLang="en-US" sz="2000" dirty="0" smtClean="0"/>
              <a:t>も対応。</a:t>
            </a:r>
            <a:endParaRPr lang="ja-JP" altLang="en-US" sz="2000" dirty="0"/>
          </a:p>
          <a:p>
            <a:r>
              <a:rPr lang="ja-JP" altLang="en-US" sz="2400" dirty="0" smtClean="0"/>
              <a:t>法技術面</a:t>
            </a:r>
          </a:p>
          <a:p>
            <a:pPr lvl="1"/>
            <a:r>
              <a:rPr lang="ja-JP" altLang="en-US" sz="2000" dirty="0" smtClean="0"/>
              <a:t>日本　　成文法で明確な要件を定立しようとしている。</a:t>
            </a:r>
          </a:p>
          <a:p>
            <a:pPr lvl="1"/>
            <a:r>
              <a:rPr lang="ja-JP" altLang="en-US" sz="2000" dirty="0" smtClean="0"/>
              <a:t>英国　　経験豊かな裁判官の裁量への依存と信頼。日本</a:t>
            </a:r>
            <a:r>
              <a:rPr lang="ja-JP" altLang="en-US" sz="2000" dirty="0"/>
              <a:t>に存在</a:t>
            </a:r>
            <a:r>
              <a:rPr lang="ja-JP" altLang="en-US" sz="2000" dirty="0" smtClean="0"/>
              <a:t>しない</a:t>
            </a:r>
            <a:r>
              <a:rPr lang="ja-JP" altLang="en-US" sz="2000" dirty="0"/>
              <a:t>法理と</a:t>
            </a:r>
            <a:r>
              <a:rPr lang="ja-JP" altLang="en-US" sz="2000" dirty="0" smtClean="0"/>
              <a:t>制度</a:t>
            </a:r>
            <a:r>
              <a:rPr lang="en-US" altLang="ja-JP" sz="2000" dirty="0" smtClean="0"/>
              <a:t>(</a:t>
            </a:r>
            <a:r>
              <a:rPr lang="ja-JP" altLang="en-US" sz="2000" dirty="0" smtClean="0"/>
              <a:t>申立人</a:t>
            </a:r>
            <a:r>
              <a:rPr lang="ja-JP" altLang="en-US" sz="2000" dirty="0"/>
              <a:t>の完全かつ率直な</a:t>
            </a:r>
            <a:r>
              <a:rPr lang="ja-JP" altLang="en-US" sz="2000" dirty="0" smtClean="0"/>
              <a:t>開示</a:t>
            </a:r>
            <a:r>
              <a:rPr lang="ja-JP" altLang="en-US" sz="2000" dirty="0"/>
              <a:t>義務、裁判所のオフィサーとしての弁護士の役割、裁判所侮辱、申立人</a:t>
            </a:r>
            <a:r>
              <a:rPr lang="ja-JP" altLang="en-US" sz="2000" dirty="0" smtClean="0"/>
              <a:t>の裁判所</a:t>
            </a:r>
            <a:r>
              <a:rPr lang="ja-JP" altLang="en-US" sz="2000" dirty="0"/>
              <a:t>に対する約束（</a:t>
            </a:r>
            <a:r>
              <a:rPr lang="en-US" altLang="ja-JP" sz="2000" dirty="0"/>
              <a:t>undertaking</a:t>
            </a:r>
            <a:r>
              <a:rPr lang="ja-JP" altLang="en-US" sz="2000" dirty="0"/>
              <a:t>）</a:t>
            </a:r>
            <a:r>
              <a:rPr lang="en-US" altLang="ja-JP" sz="2000" dirty="0" smtClean="0"/>
              <a:t>)</a:t>
            </a:r>
            <a:r>
              <a:rPr lang="ja-JP" altLang="en-US" sz="2000" dirty="0" err="1" smtClean="0"/>
              <a:t>にも</a:t>
            </a:r>
            <a:r>
              <a:rPr lang="ja-JP" altLang="en-US" sz="2000" dirty="0" smtClean="0"/>
              <a:t>支えられている。</a:t>
            </a:r>
            <a:endParaRPr lang="ja-JP" altLang="en-US" sz="2000" dirty="0"/>
          </a:p>
          <a:p>
            <a:endParaRPr kumimoji="1" lang="ja-JP" altLang="en-US" sz="2400" dirty="0"/>
          </a:p>
        </p:txBody>
      </p:sp>
    </p:spTree>
    <p:extLst>
      <p:ext uri="{BB962C8B-B14F-4D97-AF65-F5344CB8AC3E}">
        <p14:creationId xmlns:p14="http://schemas.microsoft.com/office/powerpoint/2010/main" val="305835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英国の財産凍結・開示命令の「借用」</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外国本案手続の援助の</a:t>
            </a:r>
            <a:r>
              <a:rPr lang="ja-JP" altLang="en-US" dirty="0" smtClean="0"/>
              <a:t>ため</a:t>
            </a:r>
            <a:r>
              <a:rPr lang="ja-JP" altLang="en-US" dirty="0"/>
              <a:t>の</a:t>
            </a:r>
            <a:r>
              <a:rPr lang="ja-JP" altLang="en-US" dirty="0" smtClean="0"/>
              <a:t>財産凍結・開示命令　本案</a:t>
            </a:r>
            <a:r>
              <a:rPr lang="ja-JP" altLang="en-US" dirty="0"/>
              <a:t>管轄</a:t>
            </a:r>
            <a:r>
              <a:rPr lang="ja-JP" altLang="en-US" dirty="0" smtClean="0"/>
              <a:t>がないことによって「不適切</a:t>
            </a:r>
            <a:r>
              <a:rPr lang="en-US" altLang="ja-JP" dirty="0" smtClean="0"/>
              <a:t>(inexpedient)</a:t>
            </a:r>
            <a:r>
              <a:rPr lang="ja-JP" altLang="en-US" dirty="0" smtClean="0"/>
              <a:t>」とならない場合に管轄を行使できる</a:t>
            </a:r>
            <a:r>
              <a:rPr lang="en-US" altLang="ja-JP" dirty="0"/>
              <a:t>(</a:t>
            </a:r>
            <a:r>
              <a:rPr lang="en-US" altLang="ja-JP" dirty="0" smtClean="0"/>
              <a:t>1982</a:t>
            </a:r>
            <a:r>
              <a:rPr lang="ja-JP" altLang="en-US" dirty="0"/>
              <a:t>年民事管轄・</a:t>
            </a:r>
            <a:r>
              <a:rPr lang="ja-JP" altLang="en-US" dirty="0" smtClean="0"/>
              <a:t>判決法</a:t>
            </a:r>
            <a:r>
              <a:rPr lang="en-US" altLang="ja-JP" dirty="0" smtClean="0"/>
              <a:t>25</a:t>
            </a:r>
            <a:r>
              <a:rPr lang="ja-JP" altLang="en-US" dirty="0" smtClean="0"/>
              <a:t>条</a:t>
            </a:r>
            <a:r>
              <a:rPr lang="en-US" altLang="ja-JP" dirty="0" smtClean="0"/>
              <a:t>)</a:t>
            </a:r>
            <a:r>
              <a:rPr lang="ja-JP" altLang="en-US" dirty="0" err="1" smtClean="0"/>
              <a:t>。</a:t>
            </a:r>
            <a:endParaRPr lang="ja-JP" altLang="en-US" dirty="0" smtClean="0"/>
          </a:p>
          <a:p>
            <a:pPr lvl="1"/>
            <a:r>
              <a:rPr lang="ja-JP" altLang="en-US" dirty="0" smtClean="0"/>
              <a:t>英国に債務者が居住しているか、財産を有しているか。</a:t>
            </a:r>
          </a:p>
          <a:p>
            <a:pPr lvl="1"/>
            <a:r>
              <a:rPr lang="ja-JP" altLang="en-US" dirty="0" smtClean="0"/>
              <a:t>本案裁判所の類似の命令と重複・矛盾しないか。</a:t>
            </a:r>
          </a:p>
          <a:p>
            <a:pPr lvl="1"/>
            <a:r>
              <a:rPr lang="ja-JP" altLang="en-US" dirty="0"/>
              <a:t>国際的</a:t>
            </a:r>
            <a:r>
              <a:rPr lang="ja-JP" altLang="en-US" dirty="0" smtClean="0"/>
              <a:t>な協力の必要度が高い事案か。</a:t>
            </a:r>
          </a:p>
          <a:p>
            <a:r>
              <a:rPr lang="ja-JP" altLang="en-US" dirty="0" smtClean="0"/>
              <a:t>オーストラリア</a:t>
            </a:r>
            <a:r>
              <a:rPr lang="ja-JP" altLang="en-US" dirty="0"/>
              <a:t>、カナダ、シンガポール、香港</a:t>
            </a:r>
            <a:r>
              <a:rPr lang="ja-JP" altLang="en-US" dirty="0" smtClean="0"/>
              <a:t>などの他の英法圏諸国の類似の制度も利用できる可能性あり。</a:t>
            </a:r>
          </a:p>
          <a:p>
            <a:r>
              <a:rPr lang="ja-JP" altLang="en-US" dirty="0" smtClean="0"/>
              <a:t>国際的</a:t>
            </a:r>
            <a:r>
              <a:rPr lang="ja-JP" altLang="en-US" dirty="0"/>
              <a:t>な巨額</a:t>
            </a:r>
            <a:r>
              <a:rPr lang="ja-JP" altLang="en-US" dirty="0" smtClean="0"/>
              <a:t>の財産</a:t>
            </a:r>
            <a:r>
              <a:rPr lang="ja-JP" altLang="en-US" dirty="0"/>
              <a:t>隠匿・散逸事件では</a:t>
            </a:r>
            <a:r>
              <a:rPr lang="ja-JP" altLang="en-US" dirty="0" smtClean="0"/>
              <a:t>、一考の価値あり。</a:t>
            </a:r>
            <a:endParaRPr kumimoji="1" lang="ja-JP" altLang="en-US" dirty="0"/>
          </a:p>
        </p:txBody>
      </p:sp>
    </p:spTree>
    <p:extLst>
      <p:ext uri="{BB962C8B-B14F-4D97-AF65-F5344CB8AC3E}">
        <p14:creationId xmlns:p14="http://schemas.microsoft.com/office/powerpoint/2010/main" val="3259078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判決後の財産開示手続</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en-US" dirty="0" smtClean="0"/>
              <a:t>民事</a:t>
            </a:r>
            <a:r>
              <a:rPr lang="ja-JP" altLang="en-US" dirty="0"/>
              <a:t>訴訟規則</a:t>
            </a:r>
            <a:r>
              <a:rPr lang="en-US" altLang="ja-JP" dirty="0"/>
              <a:t>71</a:t>
            </a:r>
            <a:r>
              <a:rPr lang="ja-JP" altLang="en-US" dirty="0" smtClean="0"/>
              <a:t>章</a:t>
            </a:r>
            <a:endParaRPr lang="en-US" altLang="ja-JP" dirty="0"/>
          </a:p>
          <a:p>
            <a:r>
              <a:rPr lang="ja-JP" altLang="en-US" dirty="0" smtClean="0"/>
              <a:t>尋問</a:t>
            </a:r>
            <a:r>
              <a:rPr lang="ja-JP" altLang="en-US" dirty="0"/>
              <a:t>へ</a:t>
            </a:r>
            <a:r>
              <a:rPr lang="ja-JP" altLang="en-US" dirty="0" smtClean="0"/>
              <a:t>の裁判所出頭</a:t>
            </a:r>
            <a:r>
              <a:rPr lang="ja-JP" altLang="en-US" dirty="0"/>
              <a:t>命令</a:t>
            </a:r>
          </a:p>
          <a:p>
            <a:pPr lvl="1"/>
            <a:r>
              <a:rPr lang="ja-JP" altLang="en-US" dirty="0" smtClean="0"/>
              <a:t>判決後は、いつでも申立て可能</a:t>
            </a:r>
            <a:r>
              <a:rPr lang="en-US" altLang="ja-JP" dirty="0" smtClean="0"/>
              <a:t>(</a:t>
            </a:r>
            <a:r>
              <a:rPr lang="ja-JP" altLang="en-US" dirty="0" smtClean="0"/>
              <a:t>英国</a:t>
            </a:r>
            <a:r>
              <a:rPr lang="ja-JP" altLang="en-US" dirty="0"/>
              <a:t>では、判決は、上訴</a:t>
            </a:r>
            <a:r>
              <a:rPr lang="ja-JP" altLang="en-US" dirty="0" smtClean="0"/>
              <a:t>されていても</a:t>
            </a:r>
            <a:r>
              <a:rPr lang="ja-JP" altLang="en-US" dirty="0"/>
              <a:t>執行</a:t>
            </a:r>
            <a:r>
              <a:rPr lang="ja-JP" altLang="en-US" dirty="0" smtClean="0"/>
              <a:t>可能</a:t>
            </a:r>
            <a:r>
              <a:rPr lang="en-US" altLang="ja-JP" dirty="0" smtClean="0"/>
              <a:t>)</a:t>
            </a:r>
            <a:r>
              <a:rPr lang="ja-JP" altLang="en-US" dirty="0" err="1" smtClean="0"/>
              <a:t>。</a:t>
            </a:r>
            <a:endParaRPr lang="ja-JP" altLang="en-US" dirty="0" smtClean="0"/>
          </a:p>
          <a:p>
            <a:pPr lvl="1"/>
            <a:r>
              <a:rPr lang="ja-JP" altLang="en-US" dirty="0" smtClean="0"/>
              <a:t>原則として、裁判所職員により、書面審査で</a:t>
            </a:r>
            <a:r>
              <a:rPr lang="ja-JP" altLang="en-US" dirty="0"/>
              <a:t>発令</a:t>
            </a:r>
            <a:r>
              <a:rPr lang="ja-JP" altLang="en-US" dirty="0" smtClean="0"/>
              <a:t>される。</a:t>
            </a:r>
          </a:p>
          <a:p>
            <a:pPr lvl="1"/>
            <a:r>
              <a:rPr lang="ja-JP" altLang="en-US" dirty="0" smtClean="0"/>
              <a:t>漸減傾向</a:t>
            </a:r>
            <a:r>
              <a:rPr lang="en-US" altLang="ja-JP" dirty="0" smtClean="0"/>
              <a:t>(</a:t>
            </a:r>
            <a:r>
              <a:rPr lang="en-US" altLang="ja-JP" dirty="0"/>
              <a:t>2000 </a:t>
            </a:r>
            <a:r>
              <a:rPr lang="ja-JP" altLang="en-US" dirty="0" smtClean="0"/>
              <a:t>年に</a:t>
            </a:r>
            <a:r>
              <a:rPr lang="en-US" altLang="ja-JP" dirty="0" smtClean="0"/>
              <a:t>61,247</a:t>
            </a:r>
            <a:r>
              <a:rPr lang="ja-JP" altLang="en-US" dirty="0" smtClean="0"/>
              <a:t>件、</a:t>
            </a:r>
            <a:r>
              <a:rPr lang="en-US" altLang="ja-JP" dirty="0" smtClean="0"/>
              <a:t>2011</a:t>
            </a:r>
            <a:r>
              <a:rPr lang="ja-JP" altLang="en-US" dirty="0" smtClean="0"/>
              <a:t>年には</a:t>
            </a:r>
            <a:r>
              <a:rPr lang="en-US" altLang="ja-JP" dirty="0" smtClean="0"/>
              <a:t>22,693</a:t>
            </a:r>
            <a:r>
              <a:rPr lang="ja-JP" altLang="en-US" dirty="0" smtClean="0"/>
              <a:t>件の発令</a:t>
            </a:r>
            <a:r>
              <a:rPr lang="en-US" altLang="ja-JP" dirty="0" smtClean="0"/>
              <a:t>)</a:t>
            </a:r>
          </a:p>
          <a:p>
            <a:pPr lvl="1"/>
            <a:r>
              <a:rPr lang="ja-JP" altLang="en-US" dirty="0"/>
              <a:t>債務者が団体の場合は、その役員が開示</a:t>
            </a:r>
            <a:r>
              <a:rPr lang="ja-JP" altLang="en-US" dirty="0" smtClean="0"/>
              <a:t>義務者。</a:t>
            </a:r>
          </a:p>
          <a:p>
            <a:pPr lvl="1"/>
            <a:r>
              <a:rPr lang="ja-JP" altLang="en-US" dirty="0" smtClean="0"/>
              <a:t>開示義務者に対する直接交付による送達が必要。</a:t>
            </a:r>
            <a:endParaRPr lang="ja-JP" altLang="en-US" dirty="0"/>
          </a:p>
          <a:p>
            <a:pPr lvl="1"/>
            <a:r>
              <a:rPr lang="ja-JP" altLang="en-US" dirty="0" smtClean="0"/>
              <a:t>期日において、裁判所職員が「尋問記録」の記載に従って</a:t>
            </a:r>
            <a:r>
              <a:rPr lang="en-US" altLang="ja-JP" dirty="0" smtClean="0"/>
              <a:t>(</a:t>
            </a:r>
            <a:r>
              <a:rPr lang="ja-JP" altLang="en-US" dirty="0" smtClean="0"/>
              <a:t>資産・負債や収入・支出に</a:t>
            </a:r>
            <a:r>
              <a:rPr lang="ja-JP" altLang="en-US" dirty="0"/>
              <a:t>ついての</a:t>
            </a:r>
            <a:r>
              <a:rPr lang="en-US" altLang="ja-JP" dirty="0"/>
              <a:t>)</a:t>
            </a:r>
            <a:r>
              <a:rPr lang="ja-JP" altLang="en-US" dirty="0" smtClean="0"/>
              <a:t>質問を発する。例外的に、説得力ある理由が示されれば、裁判官の面前で</a:t>
            </a:r>
            <a:r>
              <a:rPr lang="ja-JP" altLang="en-US" dirty="0"/>
              <a:t>債権者</a:t>
            </a:r>
            <a:r>
              <a:rPr lang="ja-JP" altLang="en-US" dirty="0" smtClean="0"/>
              <a:t>が、「</a:t>
            </a:r>
            <a:r>
              <a:rPr lang="ja-JP" altLang="en-US" dirty="0"/>
              <a:t>尋問記録」の記載</a:t>
            </a:r>
            <a:r>
              <a:rPr lang="ja-JP" altLang="en-US" dirty="0" smtClean="0"/>
              <a:t>に拘束されず、質問を発することが認められる。</a:t>
            </a:r>
          </a:p>
          <a:p>
            <a:pPr lvl="1"/>
            <a:r>
              <a:rPr lang="ja-JP" altLang="en-US" dirty="0"/>
              <a:t>開示</a:t>
            </a:r>
            <a:r>
              <a:rPr lang="ja-JP" altLang="en-US" dirty="0" smtClean="0"/>
              <a:t>義務者は、宣誓して質問に答え、命令で指定された証拠文書</a:t>
            </a:r>
            <a:r>
              <a:rPr lang="en-US" altLang="ja-JP" dirty="0" smtClean="0"/>
              <a:t>(</a:t>
            </a:r>
            <a:r>
              <a:rPr lang="ja-JP" altLang="en-US" dirty="0" smtClean="0"/>
              <a:t>給与や口座の明細</a:t>
            </a:r>
            <a:r>
              <a:rPr lang="en-US" altLang="ja-JP" dirty="0" smtClean="0"/>
              <a:t>)</a:t>
            </a:r>
            <a:r>
              <a:rPr lang="ja-JP" altLang="en-US" dirty="0" smtClean="0"/>
              <a:t>を</a:t>
            </a:r>
            <a:r>
              <a:rPr lang="ja-JP" altLang="en-US" dirty="0"/>
              <a:t>提示</a:t>
            </a:r>
            <a:r>
              <a:rPr lang="ja-JP" altLang="en-US" dirty="0" smtClean="0"/>
              <a:t>しなければならない。</a:t>
            </a:r>
          </a:p>
        </p:txBody>
      </p:sp>
    </p:spTree>
    <p:extLst>
      <p:ext uri="{BB962C8B-B14F-4D97-AF65-F5344CB8AC3E}">
        <p14:creationId xmlns:p14="http://schemas.microsoft.com/office/powerpoint/2010/main" val="1722443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判決後の財産</a:t>
            </a:r>
            <a:r>
              <a:rPr lang="ja-JP" altLang="en-US" dirty="0" smtClean="0"/>
              <a:t>開示手続</a:t>
            </a:r>
            <a:endParaRPr kumimoji="1" lang="ja-JP" altLang="en-US" dirty="0"/>
          </a:p>
        </p:txBody>
      </p:sp>
      <p:sp>
        <p:nvSpPr>
          <p:cNvPr id="3" name="コンテンツ プレースホルダー 2"/>
          <p:cNvSpPr>
            <a:spLocks noGrp="1"/>
          </p:cNvSpPr>
          <p:nvPr>
            <p:ph idx="1"/>
          </p:nvPr>
        </p:nvSpPr>
        <p:spPr>
          <a:xfrm>
            <a:off x="457200" y="1196752"/>
            <a:ext cx="8229600" cy="5112568"/>
          </a:xfrm>
        </p:spPr>
        <p:txBody>
          <a:bodyPr>
            <a:normAutofit fontScale="77500" lnSpcReduction="20000"/>
          </a:bodyPr>
          <a:lstStyle/>
          <a:p>
            <a:r>
              <a:rPr kumimoji="1" lang="ja-JP" altLang="en-US" dirty="0" smtClean="0"/>
              <a:t>送達を受けた開示義務者が、</a:t>
            </a:r>
            <a:r>
              <a:rPr lang="ja-JP" altLang="en-US" dirty="0"/>
              <a:t>期日</a:t>
            </a:r>
            <a:r>
              <a:rPr lang="ja-JP" altLang="en-US" dirty="0" smtClean="0"/>
              <a:t>に出頭しないか、</a:t>
            </a:r>
            <a:r>
              <a:rPr kumimoji="1" lang="ja-JP" altLang="en-US" dirty="0" smtClean="0"/>
              <a:t>期日において宣誓または陳述を</a:t>
            </a:r>
            <a:r>
              <a:rPr lang="ja-JP" altLang="en-US" dirty="0" smtClean="0"/>
              <a:t>拒むなどの態様で、命令に反抗的に違反した場合、裁判官は、拘禁命令を発布することができる。</a:t>
            </a:r>
          </a:p>
          <a:p>
            <a:pPr lvl="1"/>
            <a:r>
              <a:rPr lang="ja-JP" altLang="en-US" dirty="0" smtClean="0"/>
              <a:t>違反の態様で最も多いのは、不出頭</a:t>
            </a:r>
            <a:r>
              <a:rPr lang="en-US" altLang="ja-JP" dirty="0" smtClean="0"/>
              <a:t>: White Book</a:t>
            </a:r>
            <a:endParaRPr lang="ja-JP" altLang="en-US" dirty="0" smtClean="0"/>
          </a:p>
          <a:p>
            <a:pPr lvl="1"/>
            <a:r>
              <a:rPr lang="ja-JP" altLang="en-US" dirty="0" smtClean="0"/>
              <a:t>反抗的な違反であることにつき、合理的疑いを超える証明が必要。</a:t>
            </a:r>
          </a:p>
          <a:p>
            <a:pPr lvl="1"/>
            <a:r>
              <a:rPr lang="ja-JP" altLang="en-US" dirty="0"/>
              <a:t>拘禁</a:t>
            </a:r>
            <a:r>
              <a:rPr lang="ja-JP" altLang="en-US" dirty="0" smtClean="0"/>
              <a:t>命令の発布に慎重さを求める控訴院判決</a:t>
            </a:r>
            <a:r>
              <a:rPr lang="en-US" altLang="ja-JP" dirty="0" smtClean="0"/>
              <a:t>: </a:t>
            </a:r>
            <a:r>
              <a:rPr lang="en-US" altLang="ja-JP" dirty="0"/>
              <a:t>Islamic Investment Company </a:t>
            </a:r>
            <a:r>
              <a:rPr lang="ja-JP" altLang="en-US" dirty="0"/>
              <a:t> </a:t>
            </a:r>
            <a:r>
              <a:rPr lang="en-US" altLang="ja-JP" dirty="0"/>
              <a:t>v. Symphony Gems (2008</a:t>
            </a:r>
            <a:r>
              <a:rPr lang="ja-JP" altLang="en-US" dirty="0" smtClean="0"/>
              <a:t>年</a:t>
            </a:r>
            <a:r>
              <a:rPr lang="en-US" altLang="ja-JP" dirty="0" smtClean="0"/>
              <a:t>); </a:t>
            </a:r>
            <a:r>
              <a:rPr lang="en-US" altLang="ja-JP" dirty="0" err="1"/>
              <a:t>Broomleigh</a:t>
            </a:r>
            <a:r>
              <a:rPr lang="en-US" altLang="ja-JP" dirty="0"/>
              <a:t> Housing v Okonkwo</a:t>
            </a:r>
            <a:r>
              <a:rPr lang="ja-JP" altLang="en-US" dirty="0"/>
              <a:t> </a:t>
            </a:r>
            <a:r>
              <a:rPr lang="en-US" altLang="ja-JP" dirty="0"/>
              <a:t>(</a:t>
            </a:r>
            <a:r>
              <a:rPr lang="en-US" altLang="ja-JP" dirty="0" smtClean="0"/>
              <a:t>2010</a:t>
            </a:r>
            <a:r>
              <a:rPr lang="ja-JP" altLang="en-US" dirty="0" smtClean="0"/>
              <a:t>年</a:t>
            </a:r>
            <a:r>
              <a:rPr lang="en-US" altLang="ja-JP" dirty="0" smtClean="0"/>
              <a:t>)</a:t>
            </a:r>
            <a:endParaRPr lang="ja-JP" altLang="en-US" dirty="0" smtClean="0"/>
          </a:p>
          <a:p>
            <a:pPr lvl="1"/>
            <a:r>
              <a:rPr lang="ja-JP" altLang="en-US" dirty="0"/>
              <a:t>否</a:t>
            </a:r>
            <a:r>
              <a:rPr lang="ja-JP" altLang="en-US" dirty="0" smtClean="0"/>
              <a:t>定例　債務者が</a:t>
            </a:r>
            <a:r>
              <a:rPr lang="ja-JP" altLang="en-US" dirty="0"/>
              <a:t>所在</a:t>
            </a:r>
            <a:r>
              <a:rPr lang="ja-JP" altLang="en-US" dirty="0" smtClean="0"/>
              <a:t>して</a:t>
            </a:r>
            <a:r>
              <a:rPr lang="ja-JP" altLang="en-US" dirty="0"/>
              <a:t>いるインドの</a:t>
            </a:r>
            <a:r>
              <a:rPr lang="ja-JP" altLang="en-US" dirty="0" smtClean="0"/>
              <a:t>裁判所の命令によって、</a:t>
            </a:r>
            <a:r>
              <a:rPr lang="ja-JP" altLang="en-US" dirty="0"/>
              <a:t>英国の財産開示期日にインド</a:t>
            </a:r>
            <a:r>
              <a:rPr lang="ja-JP" altLang="en-US" dirty="0" smtClean="0"/>
              <a:t>から出国できなかった。</a:t>
            </a:r>
            <a:r>
              <a:rPr lang="en-US" altLang="ja-JP" dirty="0" smtClean="0"/>
              <a:t>Islamic </a:t>
            </a:r>
            <a:r>
              <a:rPr lang="en-US" altLang="ja-JP" dirty="0"/>
              <a:t>Investment </a:t>
            </a:r>
            <a:r>
              <a:rPr lang="en-US" altLang="ja-JP" dirty="0" smtClean="0"/>
              <a:t>Company</a:t>
            </a:r>
            <a:endParaRPr lang="ja-JP" altLang="en-US" dirty="0" smtClean="0"/>
          </a:p>
          <a:p>
            <a:pPr lvl="1"/>
            <a:r>
              <a:rPr lang="ja-JP" altLang="en-US" dirty="0" smtClean="0"/>
              <a:t>期日を再指定した出頭命令</a:t>
            </a:r>
            <a:r>
              <a:rPr lang="ja-JP" altLang="en-US" dirty="0"/>
              <a:t>が</a:t>
            </a:r>
            <a:r>
              <a:rPr lang="ja-JP" altLang="en-US" dirty="0" smtClean="0"/>
              <a:t>繰り返されることもある。</a:t>
            </a:r>
            <a:endParaRPr lang="ja-JP" altLang="en-US" dirty="0"/>
          </a:p>
          <a:p>
            <a:r>
              <a:rPr lang="ja-JP" altLang="en-US" dirty="0" smtClean="0"/>
              <a:t>虚偽</a:t>
            </a:r>
            <a:r>
              <a:rPr lang="ja-JP" altLang="en-US" dirty="0"/>
              <a:t>の</a:t>
            </a:r>
            <a:r>
              <a:rPr lang="ja-JP" altLang="en-US" dirty="0" smtClean="0"/>
              <a:t>陳述では、拘禁命令は発布できない。偽証罪と</a:t>
            </a:r>
            <a:r>
              <a:rPr lang="ja-JP" altLang="en-US" smtClean="0"/>
              <a:t>なる可能性はある</a:t>
            </a:r>
            <a:r>
              <a:rPr lang="ja-JP" altLang="en-US" dirty="0" smtClean="0"/>
              <a:t>が</a:t>
            </a:r>
            <a:r>
              <a:rPr lang="ja-JP" altLang="en-US" smtClean="0"/>
              <a:t>、実際の起訴は</a:t>
            </a:r>
            <a:r>
              <a:rPr lang="ja-JP" altLang="en-US" dirty="0" smtClean="0"/>
              <a:t>、稀。</a:t>
            </a:r>
            <a:endParaRPr lang="ja-JP" altLang="en-US" dirty="0"/>
          </a:p>
          <a:p>
            <a:endParaRPr kumimoji="1" lang="ja-JP" altLang="en-US" dirty="0"/>
          </a:p>
        </p:txBody>
      </p:sp>
    </p:spTree>
    <p:extLst>
      <p:ext uri="{BB962C8B-B14F-4D97-AF65-F5344CB8AC3E}">
        <p14:creationId xmlns:p14="http://schemas.microsoft.com/office/powerpoint/2010/main" val="1236585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判決後の財産開示手続</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拘禁命令の執行は、送達を受けた開示義務者が再指定された期日に出頭して尋問を受けることを条件として、停止されなければならない。</a:t>
            </a:r>
          </a:p>
          <a:p>
            <a:r>
              <a:rPr lang="ja-JP" altLang="en-US" dirty="0"/>
              <a:t>執行停止条件の違反があれば、令状が発布されて開示義務者は裁判</a:t>
            </a:r>
            <a:r>
              <a:rPr lang="ja-JP" altLang="en-US" dirty="0" smtClean="0"/>
              <a:t>官の面前に</a:t>
            </a:r>
            <a:r>
              <a:rPr lang="ja-JP" altLang="en-US" dirty="0"/>
              <a:t>引致され、拘禁命令を解くべきかの判断がなされる。</a:t>
            </a:r>
          </a:p>
          <a:p>
            <a:pPr lvl="1"/>
            <a:r>
              <a:rPr lang="ja-JP" altLang="en-US" dirty="0"/>
              <a:t>実務上は、この段階まで進むと、ほぼ例外なく</a:t>
            </a:r>
            <a:r>
              <a:rPr lang="en-US" altLang="ja-JP" dirty="0"/>
              <a:t>(invariably)</a:t>
            </a:r>
            <a:r>
              <a:rPr lang="ja-JP" altLang="en-US" dirty="0"/>
              <a:t>開示義務者はその場で尋問に応じるので、財産開示手続は完結する</a:t>
            </a:r>
            <a:r>
              <a:rPr lang="en-US" altLang="ja-JP" dirty="0"/>
              <a:t>: White </a:t>
            </a:r>
            <a:r>
              <a:rPr lang="en-US" altLang="ja-JP" dirty="0" smtClean="0"/>
              <a:t>Book</a:t>
            </a:r>
            <a:endParaRPr lang="ja-JP" altLang="en-US" dirty="0"/>
          </a:p>
          <a:p>
            <a:pPr lvl="1"/>
            <a:r>
              <a:rPr lang="ja-JP" altLang="en-US" dirty="0"/>
              <a:t>拘禁命令が解かれなければ、直ちに拘禁令状が発布され、債務者は拘禁される。</a:t>
            </a:r>
          </a:p>
          <a:p>
            <a:pPr lvl="1"/>
            <a:endParaRPr kumimoji="1" lang="ja-JP" altLang="en-US" dirty="0"/>
          </a:p>
        </p:txBody>
      </p:sp>
    </p:spTree>
    <p:extLst>
      <p:ext uri="{BB962C8B-B14F-4D97-AF65-F5344CB8AC3E}">
        <p14:creationId xmlns:p14="http://schemas.microsoft.com/office/powerpoint/2010/main" val="189758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判決後の財産開示手続</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欧州人権条約</a:t>
            </a:r>
            <a:r>
              <a:rPr kumimoji="1" lang="en-US" altLang="ja-JP" dirty="0" smtClean="0"/>
              <a:t>8</a:t>
            </a:r>
            <a:r>
              <a:rPr kumimoji="1" lang="ja-JP" altLang="en-US" dirty="0" smtClean="0"/>
              <a:t>条</a:t>
            </a:r>
            <a:r>
              <a:rPr kumimoji="1" lang="en-US" altLang="ja-JP" dirty="0" smtClean="0"/>
              <a:t>(</a:t>
            </a:r>
            <a:r>
              <a:rPr kumimoji="1" lang="ja-JP" altLang="en-US" dirty="0" smtClean="0"/>
              <a:t>私生活および</a:t>
            </a:r>
            <a:r>
              <a:rPr lang="ja-JP" altLang="en-US" dirty="0"/>
              <a:t>家庭</a:t>
            </a:r>
            <a:r>
              <a:rPr kumimoji="1" lang="ja-JP" altLang="en-US" dirty="0" smtClean="0"/>
              <a:t>生活の尊重</a:t>
            </a:r>
            <a:r>
              <a:rPr lang="ja-JP" altLang="en-US" dirty="0"/>
              <a:t>についての</a:t>
            </a:r>
            <a:r>
              <a:rPr kumimoji="1" lang="ja-JP" altLang="en-US" dirty="0" smtClean="0"/>
              <a:t>権利</a:t>
            </a:r>
            <a:r>
              <a:rPr kumimoji="1" lang="en-US" altLang="ja-JP" dirty="0" smtClean="0"/>
              <a:t>)</a:t>
            </a:r>
            <a:endParaRPr kumimoji="1" lang="ja-JP" altLang="en-US" dirty="0" smtClean="0"/>
          </a:p>
          <a:p>
            <a:pPr lvl="1"/>
            <a:r>
              <a:rPr lang="ja-JP" altLang="en-US" dirty="0" smtClean="0"/>
              <a:t>「他</a:t>
            </a:r>
            <a:r>
              <a:rPr lang="ja-JP" altLang="en-US" dirty="0"/>
              <a:t>の者の権 利及び自由の保護のため民主的社会において必要</a:t>
            </a:r>
            <a:r>
              <a:rPr lang="ja-JP" altLang="en-US" dirty="0" smtClean="0"/>
              <a:t>な」干渉を例外的に許容。</a:t>
            </a:r>
            <a:endParaRPr kumimoji="1" lang="ja-JP" altLang="en-US" dirty="0" smtClean="0"/>
          </a:p>
          <a:p>
            <a:r>
              <a:rPr lang="ja-JP" altLang="en-US" dirty="0" smtClean="0"/>
              <a:t>例  債務者が債務の分割払いを命じた判決を遅滞なく履行していたにもかかわらず、財産開示手続への出頭命令が発布された場合</a:t>
            </a:r>
          </a:p>
          <a:p>
            <a:pPr lvl="2"/>
            <a:r>
              <a:rPr lang="en-US" altLang="ja-JP" dirty="0"/>
              <a:t>Jarvis and Lafferty, </a:t>
            </a:r>
            <a:r>
              <a:rPr lang="en-US" altLang="ja-JP" i="1" dirty="0"/>
              <a:t>Commercial Enforcement</a:t>
            </a:r>
            <a:r>
              <a:rPr lang="en-US" altLang="ja-JP" dirty="0"/>
              <a:t> (2</a:t>
            </a:r>
            <a:r>
              <a:rPr lang="en-US" altLang="ja-JP" baseline="30000" dirty="0"/>
              <a:t>nd</a:t>
            </a:r>
            <a:r>
              <a:rPr lang="en-US" altLang="ja-JP" dirty="0"/>
              <a:t> 2008) para 2.253</a:t>
            </a:r>
            <a:r>
              <a:rPr lang="ja-JP" altLang="en-US" dirty="0" smtClean="0"/>
              <a:t>より</a:t>
            </a:r>
          </a:p>
          <a:p>
            <a:pPr lvl="1"/>
            <a:r>
              <a:rPr lang="ja-JP" altLang="en-US" dirty="0" smtClean="0"/>
              <a:t>債務者</a:t>
            </a:r>
            <a:r>
              <a:rPr lang="ja-JP" altLang="en-US" dirty="0"/>
              <a:t>の履行遅滞や支払拒絶は</a:t>
            </a:r>
            <a:r>
              <a:rPr lang="ja-JP" altLang="en-US" dirty="0" smtClean="0"/>
              <a:t>、発令要件</a:t>
            </a:r>
            <a:r>
              <a:rPr lang="ja-JP" altLang="en-US" dirty="0"/>
              <a:t>とされていない</a:t>
            </a:r>
            <a:r>
              <a:rPr lang="ja-JP" altLang="en-US" dirty="0" smtClean="0"/>
              <a:t>。</a:t>
            </a:r>
            <a:endParaRPr lang="en-US" altLang="ja-JP" dirty="0" smtClean="0"/>
          </a:p>
          <a:p>
            <a:pPr lvl="1"/>
            <a:endParaRPr lang="ja-JP" altLang="en-US" dirty="0"/>
          </a:p>
          <a:p>
            <a:endParaRPr kumimoji="1" lang="ja-JP" altLang="en-US" dirty="0"/>
          </a:p>
        </p:txBody>
      </p:sp>
    </p:spTree>
    <p:extLst>
      <p:ext uri="{BB962C8B-B14F-4D97-AF65-F5344CB8AC3E}">
        <p14:creationId xmlns:p14="http://schemas.microsoft.com/office/powerpoint/2010/main" val="305752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判決後</a:t>
            </a:r>
            <a:r>
              <a:rPr lang="ja-JP" altLang="en-US" dirty="0" smtClean="0"/>
              <a:t>の第三者に対する財産</a:t>
            </a:r>
            <a:r>
              <a:rPr lang="ja-JP" altLang="en-US" dirty="0"/>
              <a:t>照会</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en-US" altLang="ja-JP" dirty="0"/>
              <a:t>2007</a:t>
            </a:r>
            <a:r>
              <a:rPr lang="ja-JP" altLang="en-US" dirty="0"/>
              <a:t>年審判所・裁判所・</a:t>
            </a:r>
            <a:r>
              <a:rPr lang="ja-JP" altLang="en-US" dirty="0" smtClean="0"/>
              <a:t>執行法第</a:t>
            </a:r>
            <a:r>
              <a:rPr lang="en-US" altLang="ja-JP" dirty="0" smtClean="0"/>
              <a:t>4</a:t>
            </a:r>
            <a:r>
              <a:rPr lang="ja-JP" altLang="en-US" dirty="0" smtClean="0"/>
              <a:t>編</a:t>
            </a:r>
            <a:r>
              <a:rPr lang="en-US" altLang="ja-JP" dirty="0" smtClean="0"/>
              <a:t>(</a:t>
            </a:r>
            <a:r>
              <a:rPr lang="ja-JP" altLang="en-US" dirty="0" smtClean="0"/>
              <a:t>未施行</a:t>
            </a:r>
            <a:r>
              <a:rPr lang="en-US" altLang="ja-JP" dirty="0" smtClean="0"/>
              <a:t>)</a:t>
            </a:r>
            <a:endParaRPr lang="ja-JP" altLang="en-US" dirty="0" smtClean="0"/>
          </a:p>
          <a:p>
            <a:r>
              <a:rPr lang="ja-JP" altLang="en-US" dirty="0" smtClean="0"/>
              <a:t>適切</a:t>
            </a:r>
            <a:r>
              <a:rPr lang="ja-JP" altLang="en-US" dirty="0"/>
              <a:t>な執行</a:t>
            </a:r>
            <a:r>
              <a:rPr lang="ja-JP" altLang="en-US" dirty="0" smtClean="0"/>
              <a:t>方法</a:t>
            </a:r>
            <a:r>
              <a:rPr lang="en-US" altLang="ja-JP" dirty="0" smtClean="0"/>
              <a:t>(</a:t>
            </a:r>
            <a:r>
              <a:rPr lang="ja-JP" altLang="en-US" dirty="0" smtClean="0"/>
              <a:t>動産執行、債権差押え、給与天引きなど</a:t>
            </a:r>
            <a:r>
              <a:rPr lang="en-US" altLang="ja-JP" dirty="0" smtClean="0"/>
              <a:t>)</a:t>
            </a:r>
            <a:r>
              <a:rPr lang="ja-JP" altLang="en-US" dirty="0" smtClean="0"/>
              <a:t>が何かについて債権者</a:t>
            </a:r>
            <a:r>
              <a:rPr lang="ja-JP" altLang="en-US" dirty="0"/>
              <a:t>から</a:t>
            </a:r>
            <a:r>
              <a:rPr lang="ja-JP" altLang="en-US" dirty="0" smtClean="0"/>
              <a:t>情報提供の申立てがあれば、裁判所は、有益と判断するならば、公的機関と民間業者に対し、債務者に関する財産その他の情報について照会できる。</a:t>
            </a:r>
            <a:endParaRPr lang="en-US" altLang="ja-JP" dirty="0"/>
          </a:p>
          <a:p>
            <a:pPr lvl="1"/>
            <a:r>
              <a:rPr lang="ja-JP" altLang="en-US" dirty="0" smtClean="0"/>
              <a:t>照会先</a:t>
            </a:r>
            <a:r>
              <a:rPr lang="en-US" altLang="ja-JP" dirty="0" smtClean="0"/>
              <a:t>(</a:t>
            </a:r>
            <a:r>
              <a:rPr lang="ja-JP" altLang="en-US" dirty="0" smtClean="0"/>
              <a:t>国税庁、銀行</a:t>
            </a:r>
            <a:r>
              <a:rPr lang="ja-JP" altLang="en-US" dirty="0"/>
              <a:t>や信用調査会社</a:t>
            </a:r>
            <a:r>
              <a:rPr lang="ja-JP" altLang="en-US" dirty="0" smtClean="0"/>
              <a:t>などを想定</a:t>
            </a:r>
            <a:r>
              <a:rPr lang="en-US" altLang="ja-JP" dirty="0" smtClean="0"/>
              <a:t>)</a:t>
            </a:r>
            <a:r>
              <a:rPr lang="ja-JP" altLang="en-US" dirty="0" smtClean="0"/>
              <a:t>と照会内容の具体化は施行規則に委ねられている。</a:t>
            </a:r>
          </a:p>
          <a:p>
            <a:r>
              <a:rPr lang="ja-JP" altLang="en-US" dirty="0"/>
              <a:t>照会前に</a:t>
            </a:r>
            <a:r>
              <a:rPr lang="ja-JP" altLang="en-US" dirty="0" smtClean="0"/>
              <a:t>債務者に予告しなければならない。</a:t>
            </a:r>
          </a:p>
          <a:p>
            <a:pPr lvl="1"/>
            <a:r>
              <a:rPr lang="ja-JP" altLang="en-US" dirty="0" smtClean="0"/>
              <a:t>不服申立ての機会を保障</a:t>
            </a:r>
            <a:r>
              <a:rPr lang="en-US" altLang="ja-JP" dirty="0" smtClean="0"/>
              <a:t>: </a:t>
            </a:r>
            <a:r>
              <a:rPr lang="ja-JP" altLang="en-US" dirty="0" smtClean="0"/>
              <a:t>公式注釈</a:t>
            </a:r>
          </a:p>
          <a:p>
            <a:r>
              <a:rPr lang="ja-JP" altLang="en-US" dirty="0" smtClean="0"/>
              <a:t>裁判所は、取得した情報</a:t>
            </a:r>
            <a:r>
              <a:rPr lang="en-US" altLang="ja-JP" dirty="0" smtClean="0"/>
              <a:t>(</a:t>
            </a:r>
            <a:r>
              <a:rPr lang="ja-JP" altLang="en-US" dirty="0" smtClean="0"/>
              <a:t>債務者の雇用主名など</a:t>
            </a:r>
            <a:r>
              <a:rPr lang="en-US" altLang="ja-JP" dirty="0" smtClean="0"/>
              <a:t>)</a:t>
            </a:r>
            <a:r>
              <a:rPr lang="ja-JP" altLang="en-US" dirty="0" smtClean="0"/>
              <a:t>自体を債権者に伝えることはしない。</a:t>
            </a:r>
          </a:p>
          <a:p>
            <a:r>
              <a:rPr lang="en-US" altLang="ja-JP" dirty="0"/>
              <a:t>2009</a:t>
            </a:r>
            <a:r>
              <a:rPr lang="ja-JP" altLang="en-US" dirty="0"/>
              <a:t>年政府</a:t>
            </a:r>
            <a:r>
              <a:rPr lang="ja-JP" altLang="en-US" dirty="0" smtClean="0"/>
              <a:t>発表</a:t>
            </a:r>
            <a:r>
              <a:rPr lang="en-US" altLang="ja-JP" dirty="0" smtClean="0"/>
              <a:t>: </a:t>
            </a:r>
            <a:r>
              <a:rPr lang="ja-JP" altLang="en-US" dirty="0" smtClean="0"/>
              <a:t>施行規則を</a:t>
            </a:r>
            <a:r>
              <a:rPr lang="ja-JP" altLang="en-US" dirty="0"/>
              <a:t>作成</a:t>
            </a:r>
            <a:r>
              <a:rPr lang="ja-JP" altLang="en-US" dirty="0" smtClean="0"/>
              <a:t>しない。</a:t>
            </a:r>
          </a:p>
          <a:p>
            <a:pPr lvl="1"/>
            <a:r>
              <a:rPr lang="ja-JP" altLang="en-US" dirty="0" smtClean="0"/>
              <a:t>理由は不開示。</a:t>
            </a:r>
          </a:p>
          <a:p>
            <a:pPr lvl="1"/>
            <a:r>
              <a:rPr lang="ja-JP" altLang="en-US" dirty="0" smtClean="0"/>
              <a:t>その後、政権交代。</a:t>
            </a:r>
            <a:r>
              <a:rPr lang="ja-JP" altLang="en-US" dirty="0"/>
              <a:t>将来の方針転換の可能性は残されている。</a:t>
            </a:r>
            <a:endParaRPr lang="en-US" altLang="ja-JP" dirty="0" smtClean="0"/>
          </a:p>
        </p:txBody>
      </p:sp>
    </p:spTree>
    <p:extLst>
      <p:ext uri="{BB962C8B-B14F-4D97-AF65-F5344CB8AC3E}">
        <p14:creationId xmlns:p14="http://schemas.microsoft.com/office/powerpoint/2010/main" val="821770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3200" dirty="0" smtClean="0"/>
              <a:t/>
            </a:r>
            <a:br>
              <a:rPr lang="ja-JP" altLang="en-US" sz="3200" dirty="0" smtClean="0"/>
            </a:br>
            <a:r>
              <a:rPr lang="en-US" altLang="ja-JP" sz="3200" dirty="0" smtClean="0"/>
              <a:t>EU</a:t>
            </a:r>
            <a:r>
              <a:rPr lang="ja-JP" altLang="en-US" sz="3200" dirty="0"/>
              <a:t>の</a:t>
            </a:r>
            <a:r>
              <a:rPr lang="ja-JP" altLang="en-US" sz="3200" dirty="0" smtClean="0"/>
              <a:t>口座</a:t>
            </a:r>
            <a:r>
              <a:rPr lang="ja-JP" altLang="en-US" sz="3200" dirty="0"/>
              <a:t>情報取得の嘱託手続創設の動き</a:t>
            </a:r>
            <a:br>
              <a:rPr lang="ja-JP" altLang="en-US" sz="3200" dirty="0"/>
            </a:br>
            <a:r>
              <a:rPr lang="ja-JP" altLang="en-US" sz="3200" dirty="0"/>
              <a:t>「欧州口座保全命令規則」</a:t>
            </a:r>
            <a:r>
              <a:rPr lang="ja-JP" altLang="en-US" dirty="0"/>
              <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早ければ</a:t>
            </a:r>
            <a:r>
              <a:rPr lang="en-US" altLang="ja-JP" dirty="0" smtClean="0"/>
              <a:t>2014</a:t>
            </a:r>
            <a:r>
              <a:rPr lang="ja-JP" altLang="en-US" dirty="0" smtClean="0"/>
              <a:t>年</a:t>
            </a:r>
            <a:r>
              <a:rPr lang="en-US" altLang="ja-JP" dirty="0" smtClean="0"/>
              <a:t>6</a:t>
            </a:r>
            <a:r>
              <a:rPr lang="ja-JP" altLang="en-US" dirty="0" smtClean="0"/>
              <a:t>月に採択の見込み。</a:t>
            </a:r>
          </a:p>
          <a:p>
            <a:r>
              <a:rPr lang="ja-JP" altLang="en-US" dirty="0" smtClean="0"/>
              <a:t>欧州</a:t>
            </a:r>
            <a:r>
              <a:rPr lang="ja-JP" altLang="en-US" dirty="0"/>
              <a:t>口座保全命令</a:t>
            </a:r>
            <a:r>
              <a:rPr lang="en-US" altLang="ja-JP" dirty="0"/>
              <a:t>(EAPO</a:t>
            </a:r>
            <a:r>
              <a:rPr lang="en-US" altLang="ja-JP" dirty="0" smtClean="0"/>
              <a:t>)</a:t>
            </a:r>
            <a:r>
              <a:rPr lang="ja-JP" altLang="en-US" dirty="0" smtClean="0"/>
              <a:t>の創設。</a:t>
            </a:r>
          </a:p>
          <a:p>
            <a:pPr lvl="1"/>
            <a:r>
              <a:rPr lang="ja-JP" altLang="en-US" dirty="0"/>
              <a:t>国際的事案</a:t>
            </a:r>
            <a:r>
              <a:rPr lang="en-US" altLang="ja-JP" dirty="0"/>
              <a:t>(</a:t>
            </a:r>
            <a:r>
              <a:rPr lang="ja-JP" altLang="en-US" dirty="0"/>
              <a:t>保全対象口座の所在する構成国が</a:t>
            </a:r>
            <a:r>
              <a:rPr lang="en-US" altLang="ja-JP" dirty="0"/>
              <a:t>EAPO</a:t>
            </a:r>
            <a:r>
              <a:rPr lang="ja-JP" altLang="en-US" dirty="0"/>
              <a:t>の申し立てられる構成国や債権者の住所の所在する構成国と異なる事案</a:t>
            </a:r>
            <a:r>
              <a:rPr lang="en-US" altLang="ja-JP" dirty="0"/>
              <a:t>)</a:t>
            </a:r>
            <a:r>
              <a:rPr lang="ja-JP" altLang="en-US" dirty="0"/>
              <a:t>のみで申立てが可能。</a:t>
            </a:r>
          </a:p>
          <a:p>
            <a:pPr lvl="1"/>
            <a:r>
              <a:rPr kumimoji="1" lang="ja-JP" altLang="en-US" dirty="0" smtClean="0"/>
              <a:t>各構成国の国内法上の保全命令とは別の</a:t>
            </a:r>
            <a:r>
              <a:rPr kumimoji="1" lang="en-US" altLang="ja-JP" dirty="0" smtClean="0"/>
              <a:t>EU</a:t>
            </a:r>
            <a:r>
              <a:rPr kumimoji="1" lang="ja-JP" altLang="en-US" dirty="0" smtClean="0"/>
              <a:t>独自の</a:t>
            </a:r>
            <a:r>
              <a:rPr lang="ja-JP" altLang="en-US" dirty="0"/>
              <a:t>命令</a:t>
            </a:r>
            <a:r>
              <a:rPr lang="ja-JP" altLang="en-US" dirty="0" smtClean="0"/>
              <a:t>。</a:t>
            </a:r>
          </a:p>
          <a:p>
            <a:pPr lvl="1"/>
            <a:r>
              <a:rPr lang="ja-JP" altLang="en-US" dirty="0" smtClean="0"/>
              <a:t>英国</a:t>
            </a:r>
            <a:r>
              <a:rPr lang="ja-JP" altLang="en-US" dirty="0"/>
              <a:t>の財産凍結命令</a:t>
            </a:r>
            <a:r>
              <a:rPr lang="ja-JP" altLang="en-US" dirty="0" smtClean="0"/>
              <a:t>と法的</a:t>
            </a:r>
            <a:r>
              <a:rPr lang="ja-JP" altLang="en-US" dirty="0"/>
              <a:t>性格が</a:t>
            </a:r>
            <a:r>
              <a:rPr lang="ja-JP" altLang="en-US" dirty="0" smtClean="0"/>
              <a:t>異なり、債務者</a:t>
            </a:r>
            <a:r>
              <a:rPr kumimoji="1" lang="ja-JP" altLang="en-US" dirty="0" smtClean="0"/>
              <a:t>に対する命令ではない。債務者が口座を保有する</a:t>
            </a:r>
            <a:r>
              <a:rPr lang="ja-JP" altLang="en-US" dirty="0" smtClean="0"/>
              <a:t>銀行に送達され、銀行に保全義務が生ずる</a:t>
            </a:r>
            <a:r>
              <a:rPr kumimoji="1" lang="ja-JP" altLang="en-US" dirty="0" smtClean="0"/>
              <a:t>。</a:t>
            </a:r>
          </a:p>
          <a:p>
            <a:r>
              <a:rPr lang="ja-JP" altLang="en-US" dirty="0"/>
              <a:t>付随する共助手続として、口座情報取得の嘱託手続</a:t>
            </a:r>
            <a:r>
              <a:rPr lang="ja-JP" altLang="en-US" dirty="0" smtClean="0"/>
              <a:t>創設。</a:t>
            </a:r>
            <a:endParaRPr lang="ja-JP" altLang="en-US" dirty="0"/>
          </a:p>
          <a:p>
            <a:pPr lvl="2"/>
            <a:endParaRPr kumimoji="1" lang="ja-JP" altLang="en-US" dirty="0" smtClean="0"/>
          </a:p>
        </p:txBody>
      </p:sp>
    </p:spTree>
    <p:extLst>
      <p:ext uri="{BB962C8B-B14F-4D97-AF65-F5344CB8AC3E}">
        <p14:creationId xmlns:p14="http://schemas.microsoft.com/office/powerpoint/2010/main" val="2632046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本報告の構成</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英国の制度</a:t>
            </a:r>
          </a:p>
          <a:p>
            <a:pPr lvl="1"/>
            <a:r>
              <a:rPr lang="ja-JP" altLang="en-US" dirty="0" smtClean="0"/>
              <a:t>①財産</a:t>
            </a:r>
            <a:r>
              <a:rPr lang="ja-JP" altLang="en-US" dirty="0"/>
              <a:t>凍結命令に付随</a:t>
            </a:r>
            <a:r>
              <a:rPr lang="ja-JP" altLang="en-US" dirty="0" smtClean="0"/>
              <a:t>する財産</a:t>
            </a:r>
            <a:r>
              <a:rPr lang="ja-JP" altLang="en-US" dirty="0"/>
              <a:t>開示</a:t>
            </a:r>
            <a:r>
              <a:rPr lang="ja-JP" altLang="en-US" dirty="0" smtClean="0"/>
              <a:t>命令</a:t>
            </a:r>
          </a:p>
          <a:p>
            <a:pPr lvl="2"/>
            <a:r>
              <a:rPr lang="ja-JP" altLang="en-US" dirty="0"/>
              <a:t>判決前</a:t>
            </a:r>
            <a:r>
              <a:rPr lang="ja-JP" altLang="en-US" dirty="0" smtClean="0"/>
              <a:t>や提訴前の申立てが可能</a:t>
            </a:r>
            <a:endParaRPr lang="ja-JP" altLang="en-US" dirty="0"/>
          </a:p>
          <a:p>
            <a:pPr lvl="2"/>
            <a:r>
              <a:rPr lang="ja-JP" altLang="en-US" dirty="0"/>
              <a:t>詳しくは、拙稿「英国の財産凍結</a:t>
            </a:r>
            <a:r>
              <a:rPr lang="en-US" altLang="ja-JP" dirty="0"/>
              <a:t>(</a:t>
            </a:r>
            <a:r>
              <a:rPr lang="ja-JP" altLang="en-US" dirty="0"/>
              <a:t>資産凍結</a:t>
            </a:r>
            <a:r>
              <a:rPr lang="en-US" altLang="ja-JP" dirty="0"/>
              <a:t>)</a:t>
            </a:r>
            <a:r>
              <a:rPr lang="ja-JP" altLang="en-US" dirty="0"/>
              <a:t>命令</a:t>
            </a:r>
            <a:r>
              <a:rPr lang="en-US" altLang="ja-JP" dirty="0"/>
              <a:t>(</a:t>
            </a:r>
            <a:r>
              <a:rPr lang="ja-JP" altLang="en-US" dirty="0"/>
              <a:t>マリーバ・インジャンクション</a:t>
            </a:r>
            <a:r>
              <a:rPr lang="en-US" altLang="ja-JP" dirty="0"/>
              <a:t>)</a:t>
            </a:r>
            <a:r>
              <a:rPr lang="ja-JP" altLang="en-US" dirty="0"/>
              <a:t>と財産開示命令」同志社法学</a:t>
            </a:r>
            <a:r>
              <a:rPr lang="en-US" altLang="ja-JP" dirty="0"/>
              <a:t>(2012</a:t>
            </a:r>
            <a:r>
              <a:rPr lang="en-US" altLang="ja-JP" dirty="0" smtClean="0"/>
              <a:t>)</a:t>
            </a:r>
            <a:endParaRPr lang="ja-JP" altLang="en-US" dirty="0" smtClean="0"/>
          </a:p>
          <a:p>
            <a:pPr lvl="1"/>
            <a:r>
              <a:rPr lang="ja-JP" altLang="en-US" dirty="0" smtClean="0"/>
              <a:t>②判決後の財産開示命令</a:t>
            </a:r>
          </a:p>
          <a:p>
            <a:pPr lvl="1"/>
            <a:r>
              <a:rPr lang="ja-JP" altLang="en-US" dirty="0" smtClean="0"/>
              <a:t>③判決後の第三者に対する財産照会制度</a:t>
            </a:r>
          </a:p>
          <a:p>
            <a:r>
              <a:rPr lang="ja-JP" altLang="en-US" dirty="0" smtClean="0"/>
              <a:t>④</a:t>
            </a:r>
            <a:r>
              <a:rPr lang="en-US" altLang="ja-JP" dirty="0" smtClean="0"/>
              <a:t>EU</a:t>
            </a:r>
            <a:r>
              <a:rPr lang="ja-JP" altLang="en-US" dirty="0"/>
              <a:t>の口座情報取得の嘱託手続創設の動き</a:t>
            </a:r>
            <a:endParaRPr lang="ja-JP" altLang="en-US" dirty="0" smtClean="0"/>
          </a:p>
          <a:p>
            <a:pPr lvl="1"/>
            <a:endParaRPr kumimoji="1" lang="ja-JP" altLang="en-US" dirty="0"/>
          </a:p>
        </p:txBody>
      </p:sp>
    </p:spTree>
    <p:extLst>
      <p:ext uri="{BB962C8B-B14F-4D97-AF65-F5344CB8AC3E}">
        <p14:creationId xmlns:p14="http://schemas.microsoft.com/office/powerpoint/2010/main" val="200269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smtClean="0"/>
              <a:t>EU</a:t>
            </a:r>
            <a:r>
              <a:rPr lang="ja-JP" altLang="en-US" sz="3200" dirty="0"/>
              <a:t>の</a:t>
            </a:r>
            <a:r>
              <a:rPr lang="ja-JP" altLang="en-US" sz="3200" dirty="0" smtClean="0"/>
              <a:t>口座</a:t>
            </a:r>
            <a:r>
              <a:rPr lang="ja-JP" altLang="en-US" sz="3200" dirty="0"/>
              <a:t>情報取得の嘱託手続創設の動き</a:t>
            </a:r>
            <a:endParaRPr kumimoji="1" lang="ja-JP" altLang="en-US" sz="3200"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a:t>EAPO</a:t>
            </a:r>
            <a:r>
              <a:rPr lang="ja-JP" altLang="en-US" dirty="0"/>
              <a:t>の申立てに際して、債権者は、債務者が口座を保有する銀行を特定しなければならない</a:t>
            </a:r>
            <a:r>
              <a:rPr lang="ja-JP" altLang="en-US" dirty="0" smtClean="0"/>
              <a:t>。それに必要な情報</a:t>
            </a:r>
            <a:r>
              <a:rPr lang="ja-JP" altLang="en-US" dirty="0"/>
              <a:t>を有しない債権者は、</a:t>
            </a:r>
            <a:r>
              <a:rPr lang="en-US" altLang="ja-JP" dirty="0"/>
              <a:t>EAPO</a:t>
            </a:r>
            <a:r>
              <a:rPr lang="ja-JP" altLang="en-US" dirty="0"/>
              <a:t>の申立てに際し、特定の構成国に債務者の口座が所在すると信ずる十分な根拠を示すことにより、債務者の口座および</a:t>
            </a:r>
            <a:r>
              <a:rPr lang="ja-JP" altLang="en-US" dirty="0" smtClean="0"/>
              <a:t>口座</a:t>
            </a:r>
            <a:r>
              <a:rPr lang="ja-JP" altLang="en-US" dirty="0"/>
              <a:t>保有</a:t>
            </a:r>
            <a:r>
              <a:rPr lang="ja-JP" altLang="en-US" dirty="0" smtClean="0"/>
              <a:t>銀行</a:t>
            </a:r>
            <a:r>
              <a:rPr lang="ja-JP" altLang="en-US" dirty="0"/>
              <a:t>の特定に必要な情報の取得を当該構成国の指定情報当局に対して嘱託するよう、</a:t>
            </a:r>
            <a:r>
              <a:rPr lang="en-US" altLang="ja-JP" dirty="0"/>
              <a:t>EAPO</a:t>
            </a:r>
            <a:r>
              <a:rPr lang="ja-JP" altLang="en-US" dirty="0"/>
              <a:t>を申し立てる裁判所に請求することができる。</a:t>
            </a:r>
          </a:p>
          <a:p>
            <a:r>
              <a:rPr lang="ja-JP" altLang="en-US" dirty="0" smtClean="0"/>
              <a:t>口座</a:t>
            </a:r>
            <a:r>
              <a:rPr lang="ja-JP" altLang="en-US" dirty="0"/>
              <a:t>情報取得の</a:t>
            </a:r>
            <a:r>
              <a:rPr lang="ja-JP" altLang="en-US" dirty="0" smtClean="0"/>
              <a:t>嘱託は、執行</a:t>
            </a:r>
            <a:r>
              <a:rPr lang="ja-JP" altLang="en-US" dirty="0"/>
              <a:t>可能</a:t>
            </a:r>
            <a:r>
              <a:rPr lang="ja-JP" altLang="en-US" dirty="0" smtClean="0"/>
              <a:t>な本案判決取得後の</a:t>
            </a:r>
            <a:r>
              <a:rPr lang="en-US" altLang="ja-JP" dirty="0" smtClean="0"/>
              <a:t>EAPO</a:t>
            </a:r>
            <a:r>
              <a:rPr lang="ja-JP" altLang="en-US" dirty="0" smtClean="0"/>
              <a:t>申立ての際に限って可能。</a:t>
            </a:r>
          </a:p>
          <a:p>
            <a:pPr lvl="1"/>
            <a:r>
              <a:rPr lang="en-US" altLang="ja-JP" dirty="0" smtClean="0"/>
              <a:t>EAPO</a:t>
            </a:r>
            <a:r>
              <a:rPr lang="ja-JP" altLang="en-US" dirty="0" smtClean="0"/>
              <a:t>は、判決前や提訴前にも申立て可能。</a:t>
            </a:r>
          </a:p>
          <a:p>
            <a:r>
              <a:rPr lang="ja-JP" altLang="en-US" dirty="0" smtClean="0"/>
              <a:t>判決取得後</a:t>
            </a:r>
            <a:r>
              <a:rPr lang="ja-JP" altLang="en-US" dirty="0"/>
              <a:t>は、判決国に</a:t>
            </a:r>
            <a:r>
              <a:rPr lang="en-US" altLang="ja-JP" dirty="0" smtClean="0"/>
              <a:t>EAPO</a:t>
            </a:r>
            <a:r>
              <a:rPr lang="ja-JP" altLang="en-US" dirty="0"/>
              <a:t>の</a:t>
            </a:r>
            <a:r>
              <a:rPr lang="ja-JP" altLang="en-US" dirty="0" smtClean="0"/>
              <a:t>発布管轄あり。</a:t>
            </a:r>
          </a:p>
          <a:p>
            <a:endParaRPr lang="ja-JP" altLang="en-US" dirty="0"/>
          </a:p>
          <a:p>
            <a:endParaRPr kumimoji="1" lang="ja-JP" altLang="en-US" dirty="0"/>
          </a:p>
        </p:txBody>
      </p:sp>
    </p:spTree>
    <p:extLst>
      <p:ext uri="{BB962C8B-B14F-4D97-AF65-F5344CB8AC3E}">
        <p14:creationId xmlns:p14="http://schemas.microsoft.com/office/powerpoint/2010/main" val="4144737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smtClean="0"/>
              <a:t>EU</a:t>
            </a:r>
            <a:r>
              <a:rPr lang="ja-JP" altLang="en-US" sz="3200" dirty="0" smtClean="0"/>
              <a:t>の口座</a:t>
            </a:r>
            <a:r>
              <a:rPr lang="ja-JP" altLang="en-US" sz="3200" dirty="0"/>
              <a:t>情報取得の嘱託手続創設の動き</a:t>
            </a:r>
            <a:endParaRPr kumimoji="1" lang="ja-JP" altLang="en-US" sz="3200"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a:t>EAPO</a:t>
            </a:r>
            <a:r>
              <a:rPr lang="ja-JP" altLang="en-US" dirty="0"/>
              <a:t>の申し立てを受けた裁判所は</a:t>
            </a:r>
            <a:r>
              <a:rPr lang="ja-JP" altLang="en-US" dirty="0" smtClean="0"/>
              <a:t>、</a:t>
            </a:r>
          </a:p>
          <a:p>
            <a:pPr lvl="1"/>
            <a:r>
              <a:rPr lang="ja-JP" altLang="en-US" dirty="0" smtClean="0"/>
              <a:t>債務者の口座</a:t>
            </a:r>
            <a:r>
              <a:rPr lang="ja-JP" altLang="en-US" dirty="0"/>
              <a:t>保有</a:t>
            </a:r>
            <a:r>
              <a:rPr lang="ja-JP" altLang="en-US" dirty="0" smtClean="0"/>
              <a:t>銀行</a:t>
            </a:r>
            <a:r>
              <a:rPr lang="ja-JP" altLang="en-US" dirty="0"/>
              <a:t>の特定を</a:t>
            </a:r>
            <a:r>
              <a:rPr lang="ja-JP" altLang="en-US" dirty="0" smtClean="0"/>
              <a:t>除く、</a:t>
            </a:r>
            <a:r>
              <a:rPr lang="en-US" altLang="ja-JP" dirty="0" smtClean="0"/>
              <a:t>EAPO</a:t>
            </a:r>
            <a:r>
              <a:rPr lang="ja-JP" altLang="en-US" dirty="0"/>
              <a:t>の発布要件がみたされていれば</a:t>
            </a:r>
            <a:r>
              <a:rPr lang="ja-JP" altLang="en-US" dirty="0" smtClean="0"/>
              <a:t>、口座</a:t>
            </a:r>
            <a:r>
              <a:rPr lang="ja-JP" altLang="en-US" dirty="0"/>
              <a:t>情報取得の嘱託を</a:t>
            </a:r>
            <a:r>
              <a:rPr lang="ja-JP" altLang="en-US" dirty="0" smtClean="0"/>
              <a:t>行う。</a:t>
            </a:r>
            <a:endParaRPr lang="ja-JP" altLang="en-US" dirty="0"/>
          </a:p>
          <a:p>
            <a:pPr lvl="2"/>
            <a:r>
              <a:rPr lang="ja-JP" altLang="en-US" dirty="0"/>
              <a:t>債権</a:t>
            </a:r>
            <a:r>
              <a:rPr lang="ja-JP" altLang="en-US" dirty="0" smtClean="0"/>
              <a:t>者は、執行が妨げられたり、著しく困難になる現実の危険があるため、緊急に</a:t>
            </a:r>
            <a:r>
              <a:rPr lang="en-US" altLang="ja-JP" dirty="0" smtClean="0"/>
              <a:t>EAPO</a:t>
            </a:r>
            <a:r>
              <a:rPr lang="ja-JP" altLang="en-US" dirty="0" smtClean="0"/>
              <a:t>による保全が必要であることの十分な証拠を提出しなければならない。</a:t>
            </a:r>
          </a:p>
          <a:p>
            <a:pPr lvl="2"/>
            <a:r>
              <a:rPr lang="ja-JP" altLang="en-US" dirty="0"/>
              <a:t>債権</a:t>
            </a:r>
            <a:r>
              <a:rPr lang="ja-JP" altLang="en-US" dirty="0" smtClean="0"/>
              <a:t>者は、判決</a:t>
            </a:r>
            <a:r>
              <a:rPr lang="ja-JP" altLang="en-US" dirty="0"/>
              <a:t>が未履行である</a:t>
            </a:r>
            <a:r>
              <a:rPr lang="ja-JP" altLang="en-US" dirty="0" smtClean="0"/>
              <a:t>ことを宣言しなければならない。</a:t>
            </a:r>
          </a:p>
          <a:p>
            <a:pPr lvl="3"/>
            <a:r>
              <a:rPr lang="ja-JP" altLang="en-US" dirty="0"/>
              <a:t>債権者</a:t>
            </a:r>
            <a:r>
              <a:rPr lang="ja-JP" altLang="en-US" dirty="0" smtClean="0"/>
              <a:t>は</a:t>
            </a:r>
            <a:r>
              <a:rPr lang="ja-JP" altLang="en-US" dirty="0"/>
              <a:t>、</a:t>
            </a:r>
            <a:r>
              <a:rPr lang="ja-JP" altLang="en-US" dirty="0" smtClean="0"/>
              <a:t>故意</a:t>
            </a:r>
            <a:r>
              <a:rPr lang="ja-JP" altLang="en-US" dirty="0"/>
              <a:t>に虚偽または不完全な陳述をすれば、申立</a:t>
            </a:r>
            <a:r>
              <a:rPr lang="ja-JP" altLang="en-US" dirty="0" smtClean="0"/>
              <a:t>国法</a:t>
            </a:r>
            <a:r>
              <a:rPr lang="ja-JP" altLang="en-US" dirty="0"/>
              <a:t>の定める制裁を受ける</a:t>
            </a:r>
            <a:r>
              <a:rPr lang="ja-JP" altLang="en-US" dirty="0" smtClean="0"/>
              <a:t>。</a:t>
            </a:r>
          </a:p>
          <a:p>
            <a:pPr lvl="1"/>
            <a:r>
              <a:rPr lang="en-US" altLang="ja-JP" dirty="0" smtClean="0"/>
              <a:t>(</a:t>
            </a:r>
            <a:r>
              <a:rPr lang="ja-JP" altLang="en-US" dirty="0" smtClean="0"/>
              <a:t>判決後の申立ての場合には</a:t>
            </a:r>
            <a:r>
              <a:rPr lang="en-US" altLang="ja-JP" dirty="0" smtClean="0"/>
              <a:t>)</a:t>
            </a:r>
            <a:r>
              <a:rPr lang="ja-JP" altLang="en-US" dirty="0" smtClean="0"/>
              <a:t>必要</a:t>
            </a:r>
            <a:r>
              <a:rPr lang="ja-JP" altLang="en-US" dirty="0"/>
              <a:t>かつ適当と</a:t>
            </a:r>
            <a:r>
              <a:rPr lang="ja-JP" altLang="en-US" dirty="0" smtClean="0"/>
              <a:t>考えるときにかぎり、</a:t>
            </a:r>
            <a:r>
              <a:rPr lang="ja-JP" altLang="en-US" dirty="0"/>
              <a:t>債権者に担保の提供を求めることができる</a:t>
            </a:r>
            <a:r>
              <a:rPr lang="ja-JP" altLang="en-US" dirty="0" smtClean="0"/>
              <a:t>。</a:t>
            </a:r>
            <a:endParaRPr lang="ja-JP" altLang="en-US" dirty="0"/>
          </a:p>
          <a:p>
            <a:endParaRPr kumimoji="1" lang="ja-JP" altLang="en-US" dirty="0"/>
          </a:p>
        </p:txBody>
      </p:sp>
    </p:spTree>
    <p:extLst>
      <p:ext uri="{BB962C8B-B14F-4D97-AF65-F5344CB8AC3E}">
        <p14:creationId xmlns:p14="http://schemas.microsoft.com/office/powerpoint/2010/main" val="3816228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a:t>EU</a:t>
            </a:r>
            <a:r>
              <a:rPr lang="ja-JP" altLang="en-US" sz="3200" dirty="0"/>
              <a:t>の口座情報取得の嘱託手続創設の動き</a:t>
            </a:r>
            <a:endParaRPr kumimoji="1" lang="ja-JP" altLang="en-US" sz="3200"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a:t>各構成国は、口座情報取得のために、次のいずれかの方法を用意しなければならない。</a:t>
            </a:r>
          </a:p>
          <a:p>
            <a:pPr lvl="1"/>
            <a:r>
              <a:rPr lang="ja-JP" altLang="en-US" dirty="0"/>
              <a:t>指定情報当局の照会に応じ、特定の債務者が自行に口座を保有しているかを開示</a:t>
            </a:r>
            <a:r>
              <a:rPr lang="ja-JP" altLang="en-US" dirty="0" smtClean="0"/>
              <a:t>する</a:t>
            </a:r>
            <a:r>
              <a:rPr lang="ja-JP" altLang="en-US" dirty="0"/>
              <a:t>義務</a:t>
            </a:r>
            <a:r>
              <a:rPr lang="ja-JP" altLang="en-US" dirty="0" smtClean="0"/>
              <a:t>を</a:t>
            </a:r>
            <a:r>
              <a:rPr lang="ja-JP" altLang="en-US" dirty="0"/>
              <a:t>自国の全ての銀行</a:t>
            </a:r>
            <a:r>
              <a:rPr lang="ja-JP" altLang="en-US" dirty="0" smtClean="0"/>
              <a:t>に課す。</a:t>
            </a:r>
            <a:endParaRPr lang="ja-JP" altLang="en-US" dirty="0"/>
          </a:p>
          <a:p>
            <a:pPr lvl="1"/>
            <a:r>
              <a:rPr lang="ja-JP" altLang="en-US" dirty="0"/>
              <a:t>特定の債務者が口座を保有している銀行および当該口座を特定するのに必要な情報を公的機関等が保有している場合、指定情報当局が当該</a:t>
            </a:r>
            <a:r>
              <a:rPr lang="ja-JP" altLang="en-US" dirty="0" smtClean="0"/>
              <a:t>情報にアクセスできる</a:t>
            </a:r>
            <a:r>
              <a:rPr lang="ja-JP" altLang="en-US" dirty="0"/>
              <a:t>ようにする。</a:t>
            </a:r>
          </a:p>
          <a:p>
            <a:pPr lvl="1"/>
            <a:r>
              <a:rPr lang="ja-JP" altLang="en-US" dirty="0"/>
              <a:t>財産凍結</a:t>
            </a:r>
            <a:r>
              <a:rPr lang="ja-JP" altLang="en-US" dirty="0" smtClean="0"/>
              <a:t>命令が</a:t>
            </a:r>
            <a:r>
              <a:rPr lang="ja-JP" altLang="en-US" dirty="0"/>
              <a:t>伴</a:t>
            </a:r>
            <a:r>
              <a:rPr lang="ja-JP" altLang="en-US" dirty="0" smtClean="0"/>
              <a:t>う開示</a:t>
            </a:r>
            <a:r>
              <a:rPr lang="ja-JP" altLang="en-US" dirty="0"/>
              <a:t>命令によって、債務者に、自らが口座を保有する</a:t>
            </a:r>
            <a:r>
              <a:rPr lang="ja-JP" altLang="en-US" dirty="0" smtClean="0"/>
              <a:t>銀行を</a:t>
            </a:r>
            <a:r>
              <a:rPr lang="ja-JP" altLang="en-US" dirty="0"/>
              <a:t>開示する義務を負わせる。</a:t>
            </a:r>
          </a:p>
          <a:p>
            <a:pPr lvl="1"/>
            <a:r>
              <a:rPr lang="ja-JP" altLang="en-US" dirty="0"/>
              <a:t>その他の実効的かつ効率的な情報取得方法で、必要な費用および時間に照らして均衡を欠かないもの。</a:t>
            </a:r>
          </a:p>
          <a:p>
            <a:endParaRPr lang="ja-JP" altLang="en-US" dirty="0" smtClean="0"/>
          </a:p>
          <a:p>
            <a:endParaRPr kumimoji="1" lang="ja-JP" altLang="en-US" dirty="0"/>
          </a:p>
        </p:txBody>
      </p:sp>
    </p:spTree>
    <p:extLst>
      <p:ext uri="{BB962C8B-B14F-4D97-AF65-F5344CB8AC3E}">
        <p14:creationId xmlns:p14="http://schemas.microsoft.com/office/powerpoint/2010/main" val="40314508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a:t>EU</a:t>
            </a:r>
            <a:r>
              <a:rPr lang="ja-JP" altLang="en-US" sz="3200" dirty="0"/>
              <a:t>の口座情報取得の嘱託手続創設の動き</a:t>
            </a:r>
            <a:endParaRPr kumimoji="1" lang="ja-JP" altLang="en-US" sz="3200" dirty="0"/>
          </a:p>
        </p:txBody>
      </p:sp>
      <p:sp>
        <p:nvSpPr>
          <p:cNvPr id="3" name="コンテンツ プレースホルダー 2"/>
          <p:cNvSpPr>
            <a:spLocks noGrp="1"/>
          </p:cNvSpPr>
          <p:nvPr>
            <p:ph idx="1"/>
          </p:nvPr>
        </p:nvSpPr>
        <p:spPr/>
        <p:txBody>
          <a:bodyPr/>
          <a:lstStyle/>
          <a:p>
            <a:r>
              <a:rPr lang="ja-JP" altLang="en-US" dirty="0"/>
              <a:t>嘱託を受けた指定情報当局は、当該構成国で用意された上記の方法を用いて情報を取得する。</a:t>
            </a:r>
          </a:p>
          <a:p>
            <a:r>
              <a:rPr lang="ja-JP" altLang="en-US" dirty="0"/>
              <a:t>指定情報当局は、得られた情報、または情報が取得できなかったことのいずれかを嘱託裁判所に伝えなければならない。</a:t>
            </a:r>
          </a:p>
          <a:p>
            <a:r>
              <a:rPr lang="ja-JP" altLang="en-US" dirty="0"/>
              <a:t>銀行は</a:t>
            </a:r>
            <a:r>
              <a:rPr lang="ja-JP" altLang="en-US" dirty="0" smtClean="0"/>
              <a:t>、情報</a:t>
            </a:r>
            <a:r>
              <a:rPr lang="ja-JP" altLang="en-US" dirty="0"/>
              <a:t>が開示されたことを</a:t>
            </a:r>
            <a:r>
              <a:rPr lang="en-US" altLang="ja-JP" dirty="0"/>
              <a:t>30</a:t>
            </a:r>
            <a:r>
              <a:rPr lang="ja-JP" altLang="en-US" dirty="0"/>
              <a:t>日間</a:t>
            </a:r>
            <a:r>
              <a:rPr lang="ja-JP" altLang="en-US" dirty="0" smtClean="0"/>
              <a:t>は</a:t>
            </a:r>
            <a:r>
              <a:rPr lang="ja-JP" altLang="en-US" dirty="0"/>
              <a:t>債務者に</a:t>
            </a:r>
            <a:r>
              <a:rPr lang="ja-JP" altLang="en-US" dirty="0" smtClean="0"/>
              <a:t>通知</a:t>
            </a:r>
            <a:r>
              <a:rPr lang="ja-JP" altLang="en-US" dirty="0"/>
              <a:t>してはならない</a:t>
            </a:r>
            <a:r>
              <a:rPr lang="ja-JP" altLang="en-US" dirty="0" smtClean="0"/>
              <a:t>。</a:t>
            </a:r>
            <a:endParaRPr lang="ja-JP" altLang="en-US" dirty="0"/>
          </a:p>
        </p:txBody>
      </p:sp>
    </p:spTree>
    <p:extLst>
      <p:ext uri="{BB962C8B-B14F-4D97-AF65-F5344CB8AC3E}">
        <p14:creationId xmlns:p14="http://schemas.microsoft.com/office/powerpoint/2010/main" val="3204327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a:t>EU</a:t>
            </a:r>
            <a:r>
              <a:rPr lang="ja-JP" altLang="en-US" sz="3200" dirty="0"/>
              <a:t>の口座情報取得の嘱託手続創設の</a:t>
            </a:r>
            <a:r>
              <a:rPr lang="ja-JP" altLang="en-US" sz="3200" dirty="0" smtClean="0"/>
              <a:t>動き</a:t>
            </a:r>
            <a:br>
              <a:rPr lang="ja-JP" altLang="en-US" sz="3200" dirty="0" smtClean="0"/>
            </a:br>
            <a:r>
              <a:rPr lang="ja-JP" altLang="en-US" sz="3200" dirty="0" smtClean="0"/>
              <a:t>立法の経緯</a:t>
            </a:r>
            <a:endParaRPr kumimoji="1" lang="ja-JP" altLang="en-US" sz="3200"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smtClean="0"/>
              <a:t>委員会緑書「債務者財産の透明化」 </a:t>
            </a:r>
            <a:r>
              <a:rPr lang="en-US" altLang="ja-JP" dirty="0" smtClean="0"/>
              <a:t>(2008</a:t>
            </a:r>
            <a:r>
              <a:rPr lang="ja-JP" altLang="en-US" dirty="0" smtClean="0"/>
              <a:t>年</a:t>
            </a:r>
            <a:r>
              <a:rPr lang="en-US" altLang="ja-JP" dirty="0" smtClean="0"/>
              <a:t>)</a:t>
            </a:r>
          </a:p>
          <a:p>
            <a:r>
              <a:rPr lang="ja-JP" altLang="ja-JP" dirty="0"/>
              <a:t>欧州議会</a:t>
            </a:r>
            <a:r>
              <a:rPr lang="ja-JP" altLang="ja-JP" dirty="0" smtClean="0"/>
              <a:t>決議</a:t>
            </a:r>
            <a:r>
              <a:rPr lang="en-US" altLang="ja-JP" dirty="0"/>
              <a:t>(2011</a:t>
            </a:r>
            <a:r>
              <a:rPr lang="ja-JP" altLang="ja-JP" dirty="0"/>
              <a:t>年</a:t>
            </a:r>
            <a:r>
              <a:rPr lang="en-US" altLang="ja-JP" dirty="0"/>
              <a:t>) </a:t>
            </a:r>
            <a:r>
              <a:rPr lang="ja-JP" altLang="ja-JP" dirty="0" smtClean="0"/>
              <a:t>債務者</a:t>
            </a:r>
            <a:r>
              <a:rPr lang="ja-JP" altLang="ja-JP" dirty="0"/>
              <a:t>財産の凍結・開示のため</a:t>
            </a:r>
            <a:r>
              <a:rPr lang="ja-JP" altLang="ja-JP" dirty="0" smtClean="0"/>
              <a:t>の</a:t>
            </a:r>
            <a:r>
              <a:rPr lang="ja-JP" altLang="en-US" dirty="0"/>
              <a:t>暫定</a:t>
            </a:r>
            <a:r>
              <a:rPr lang="ja-JP" altLang="en-US" dirty="0" smtClean="0"/>
              <a:t>措置</a:t>
            </a:r>
            <a:r>
              <a:rPr lang="ja-JP" altLang="ja-JP" dirty="0" smtClean="0"/>
              <a:t>に</a:t>
            </a:r>
            <a:r>
              <a:rPr lang="ja-JP" altLang="en-US" dirty="0" smtClean="0"/>
              <a:t>ついて</a:t>
            </a:r>
            <a:r>
              <a:rPr lang="ja-JP" altLang="ja-JP" dirty="0" smtClean="0"/>
              <a:t>提案</a:t>
            </a:r>
            <a:r>
              <a:rPr lang="ja-JP" altLang="en-US" dirty="0" smtClean="0"/>
              <a:t>を行うよう</a:t>
            </a:r>
            <a:r>
              <a:rPr lang="ja-JP" altLang="ja-JP" dirty="0" smtClean="0"/>
              <a:t>委員会に勧告</a:t>
            </a:r>
            <a:endParaRPr lang="ja-JP" altLang="en-US" dirty="0" smtClean="0"/>
          </a:p>
          <a:p>
            <a:pPr lvl="1"/>
            <a:r>
              <a:rPr lang="ja-JP" altLang="en-US" dirty="0" smtClean="0"/>
              <a:t>「</a:t>
            </a:r>
            <a:r>
              <a:rPr lang="ja-JP" altLang="ja-JP" dirty="0" smtClean="0"/>
              <a:t>判決</a:t>
            </a:r>
            <a:r>
              <a:rPr lang="ja-JP" altLang="en-US" dirty="0" smtClean="0"/>
              <a:t>前の段階でも開示命令の発布</a:t>
            </a:r>
            <a:r>
              <a:rPr lang="ja-JP" altLang="ja-JP" dirty="0" smtClean="0"/>
              <a:t>を</a:t>
            </a:r>
            <a:r>
              <a:rPr lang="ja-JP" altLang="ja-JP" dirty="0"/>
              <a:t>可能</a:t>
            </a:r>
            <a:r>
              <a:rPr lang="ja-JP" altLang="ja-JP" dirty="0" smtClean="0"/>
              <a:t>とすべきか</a:t>
            </a:r>
            <a:r>
              <a:rPr lang="ja-JP" altLang="en-US" dirty="0" smtClean="0"/>
              <a:t>を</a:t>
            </a:r>
            <a:r>
              <a:rPr lang="ja-JP" altLang="ja-JP" dirty="0" smtClean="0"/>
              <a:t>委員会</a:t>
            </a:r>
            <a:r>
              <a:rPr lang="ja-JP" altLang="ja-JP" dirty="0"/>
              <a:t>は検討</a:t>
            </a:r>
            <a:r>
              <a:rPr lang="ja-JP" altLang="ja-JP" dirty="0" smtClean="0"/>
              <a:t>すべき</a:t>
            </a:r>
            <a:r>
              <a:rPr lang="ja-JP" altLang="ja-JP" dirty="0"/>
              <a:t>である</a:t>
            </a:r>
            <a:r>
              <a:rPr lang="ja-JP" altLang="ja-JP" dirty="0" smtClean="0"/>
              <a:t>。</a:t>
            </a:r>
            <a:r>
              <a:rPr lang="ja-JP" altLang="en-US" dirty="0" smtClean="0"/>
              <a:t>」</a:t>
            </a:r>
          </a:p>
          <a:p>
            <a:r>
              <a:rPr kumimoji="1" lang="ja-JP" altLang="en-US" dirty="0" smtClean="0"/>
              <a:t>「欧州口座保全命令規則」</a:t>
            </a:r>
            <a:r>
              <a:rPr lang="ja-JP" altLang="en-US" dirty="0"/>
              <a:t>委員会提案</a:t>
            </a:r>
            <a:r>
              <a:rPr kumimoji="1" lang="en-US" altLang="ja-JP" dirty="0" smtClean="0"/>
              <a:t>(2011</a:t>
            </a:r>
            <a:r>
              <a:rPr kumimoji="1" lang="ja-JP" altLang="en-US" dirty="0" smtClean="0"/>
              <a:t>年</a:t>
            </a:r>
            <a:r>
              <a:rPr kumimoji="1" lang="en-US" altLang="ja-JP" dirty="0" smtClean="0"/>
              <a:t>)</a:t>
            </a:r>
            <a:endParaRPr kumimoji="1" lang="ja-JP" altLang="en-US" dirty="0" smtClean="0"/>
          </a:p>
          <a:p>
            <a:r>
              <a:rPr lang="ja-JP" altLang="en-US" dirty="0" smtClean="0"/>
              <a:t>理事会による修正</a:t>
            </a:r>
            <a:r>
              <a:rPr lang="en-US" altLang="ja-JP" dirty="0" smtClean="0"/>
              <a:t>(2013</a:t>
            </a:r>
            <a:r>
              <a:rPr lang="ja-JP" altLang="en-US" dirty="0" smtClean="0"/>
              <a:t>年</a:t>
            </a:r>
            <a:r>
              <a:rPr lang="en-US" altLang="ja-JP" dirty="0" smtClean="0"/>
              <a:t>12</a:t>
            </a:r>
            <a:r>
              <a:rPr lang="ja-JP" altLang="en-US" dirty="0" smtClean="0"/>
              <a:t>月</a:t>
            </a:r>
            <a:r>
              <a:rPr lang="en-US" altLang="ja-JP" dirty="0" smtClean="0"/>
              <a:t>)</a:t>
            </a:r>
            <a:endParaRPr lang="ja-JP" altLang="en-US" dirty="0" smtClean="0"/>
          </a:p>
          <a:p>
            <a:pPr lvl="1"/>
            <a:r>
              <a:rPr lang="ja-JP" altLang="en-US" dirty="0"/>
              <a:t>口</a:t>
            </a:r>
            <a:r>
              <a:rPr lang="ja-JP" altLang="en-US" dirty="0" smtClean="0"/>
              <a:t>座情報取得の嘱託手続</a:t>
            </a:r>
            <a:r>
              <a:rPr kumimoji="1" lang="ja-JP" altLang="en-US" dirty="0" smtClean="0"/>
              <a:t>は、</a:t>
            </a:r>
            <a:r>
              <a:rPr lang="ja-JP" altLang="en-US" dirty="0"/>
              <a:t>執行可能な本案判決</a:t>
            </a:r>
            <a:r>
              <a:rPr lang="ja-JP" altLang="en-US" dirty="0" smtClean="0"/>
              <a:t>取得後に限定。その結果、提訴前や本案手続中の</a:t>
            </a:r>
            <a:r>
              <a:rPr lang="en-US" altLang="ja-JP" dirty="0" smtClean="0"/>
              <a:t>EAPO</a:t>
            </a:r>
            <a:r>
              <a:rPr lang="ja-JP" altLang="en-US" dirty="0" smtClean="0"/>
              <a:t>の申立て可能性が事実上、狭まった。</a:t>
            </a:r>
            <a:endParaRPr kumimoji="1" lang="ja-JP" altLang="en-US" u="sng" dirty="0" smtClean="0"/>
          </a:p>
          <a:p>
            <a:endParaRPr kumimoji="1" lang="ja-JP" altLang="en-US" dirty="0" smtClean="0"/>
          </a:p>
          <a:p>
            <a:endParaRPr kumimoji="1" lang="ja-JP" altLang="en-US" dirty="0"/>
          </a:p>
        </p:txBody>
      </p:sp>
    </p:spTree>
    <p:extLst>
      <p:ext uri="{BB962C8B-B14F-4D97-AF65-F5344CB8AC3E}">
        <p14:creationId xmlns:p14="http://schemas.microsoft.com/office/powerpoint/2010/main" val="34775152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a:t>EU</a:t>
            </a:r>
            <a:r>
              <a:rPr lang="ja-JP" altLang="en-US" sz="3200" dirty="0"/>
              <a:t>の口座情報取得の嘱託手続創設の</a:t>
            </a:r>
            <a:r>
              <a:rPr lang="ja-JP" altLang="en-US" sz="3200" dirty="0" smtClean="0"/>
              <a:t>動き　</a:t>
            </a:r>
            <a:br>
              <a:rPr lang="ja-JP" altLang="en-US" sz="3200" dirty="0" smtClean="0"/>
            </a:br>
            <a:r>
              <a:rPr lang="ja-JP" altLang="en-US" sz="3200" dirty="0" smtClean="0"/>
              <a:t>日本法への示唆</a:t>
            </a:r>
            <a:endParaRPr kumimoji="1" lang="ja-JP" altLang="en-US" sz="3200"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外国の口座保全命令を日本で執行する</a:t>
            </a:r>
            <a:r>
              <a:rPr lang="ja-JP" altLang="en-US" dirty="0"/>
              <a:t>場面</a:t>
            </a:r>
            <a:endParaRPr lang="ja-JP" altLang="en-US" dirty="0" smtClean="0"/>
          </a:p>
          <a:p>
            <a:pPr lvl="1"/>
            <a:r>
              <a:rPr kumimoji="1" lang="ja-JP" altLang="en-US" dirty="0" smtClean="0"/>
              <a:t>現行法では、外国の保全命令は、確定判決ではないので、執行されない</a:t>
            </a:r>
            <a:r>
              <a:rPr kumimoji="1" lang="en-US" altLang="ja-JP" dirty="0" smtClean="0"/>
              <a:t>(</a:t>
            </a:r>
            <a:r>
              <a:rPr kumimoji="1" lang="ja-JP" altLang="en-US" dirty="0" smtClean="0"/>
              <a:t>民訴法</a:t>
            </a:r>
            <a:r>
              <a:rPr kumimoji="1" lang="en-US" altLang="ja-JP" dirty="0" smtClean="0"/>
              <a:t>118</a:t>
            </a:r>
            <a:r>
              <a:rPr kumimoji="1" lang="ja-JP" altLang="en-US" dirty="0" smtClean="0"/>
              <a:t>条、民執法</a:t>
            </a:r>
            <a:r>
              <a:rPr kumimoji="1" lang="en-US" altLang="ja-JP" dirty="0" smtClean="0"/>
              <a:t>24</a:t>
            </a:r>
            <a:r>
              <a:rPr kumimoji="1" lang="ja-JP" altLang="en-US" dirty="0" smtClean="0"/>
              <a:t>条</a:t>
            </a:r>
            <a:r>
              <a:rPr kumimoji="1" lang="en-US" altLang="ja-JP" dirty="0" smtClean="0"/>
              <a:t>3</a:t>
            </a:r>
            <a:r>
              <a:rPr kumimoji="1" lang="ja-JP" altLang="en-US" dirty="0" smtClean="0"/>
              <a:t>項</a:t>
            </a:r>
            <a:r>
              <a:rPr kumimoji="1" lang="en-US" altLang="ja-JP" dirty="0" smtClean="0"/>
              <a:t>)</a:t>
            </a:r>
            <a:r>
              <a:rPr kumimoji="1" lang="ja-JP" altLang="en-US" dirty="0" err="1" smtClean="0"/>
              <a:t>。</a:t>
            </a:r>
            <a:endParaRPr kumimoji="1" lang="ja-JP" altLang="en-US" dirty="0" smtClean="0"/>
          </a:p>
          <a:p>
            <a:pPr lvl="1"/>
            <a:r>
              <a:rPr lang="ja-JP" altLang="en-US" dirty="0" smtClean="0"/>
              <a:t>現行法では、口座</a:t>
            </a:r>
            <a:r>
              <a:rPr lang="ja-JP" altLang="en-US" dirty="0"/>
              <a:t>情報取得の</a:t>
            </a:r>
            <a:r>
              <a:rPr lang="ja-JP" altLang="en-US" dirty="0" smtClean="0"/>
              <a:t>ための方法が用意されていない。</a:t>
            </a:r>
          </a:p>
          <a:p>
            <a:r>
              <a:rPr kumimoji="1" lang="ja-JP" altLang="en-US" dirty="0" smtClean="0"/>
              <a:t>日本の仮差押命令を外国で執行する</a:t>
            </a:r>
            <a:r>
              <a:rPr lang="ja-JP" altLang="en-US" dirty="0"/>
              <a:t>場面</a:t>
            </a:r>
            <a:endParaRPr kumimoji="1" lang="ja-JP" altLang="en-US" dirty="0" smtClean="0"/>
          </a:p>
          <a:p>
            <a:pPr lvl="1"/>
            <a:r>
              <a:rPr kumimoji="1" lang="ja-JP" altLang="en-US" dirty="0" smtClean="0"/>
              <a:t>日本に本案管轄があれば、仮差押命令管轄も認められる</a:t>
            </a:r>
            <a:r>
              <a:rPr kumimoji="1" lang="en-US" altLang="ja-JP" dirty="0" smtClean="0"/>
              <a:t>(</a:t>
            </a:r>
            <a:r>
              <a:rPr kumimoji="1" lang="ja-JP" altLang="en-US" dirty="0" smtClean="0"/>
              <a:t>民事保全法</a:t>
            </a:r>
            <a:r>
              <a:rPr kumimoji="1" lang="en-US" altLang="ja-JP" dirty="0" smtClean="0"/>
              <a:t>6</a:t>
            </a:r>
            <a:r>
              <a:rPr kumimoji="1" lang="ja-JP" altLang="en-US" dirty="0" smtClean="0"/>
              <a:t>条</a:t>
            </a:r>
            <a:r>
              <a:rPr kumimoji="1" lang="en-US" altLang="ja-JP" dirty="0" smtClean="0"/>
              <a:t>)</a:t>
            </a:r>
            <a:r>
              <a:rPr kumimoji="1" lang="ja-JP" altLang="en-US" dirty="0" err="1" smtClean="0"/>
              <a:t>。</a:t>
            </a:r>
            <a:endParaRPr kumimoji="1" lang="ja-JP" altLang="en-US" dirty="0" smtClean="0"/>
          </a:p>
          <a:p>
            <a:pPr lvl="1"/>
            <a:r>
              <a:rPr lang="ja-JP" altLang="en-US" dirty="0" smtClean="0"/>
              <a:t>日本の仮差押命令の執行可能性は、執行申立国法による。</a:t>
            </a:r>
            <a:endParaRPr kumimoji="1" lang="ja-JP" altLang="en-US" dirty="0" smtClean="0"/>
          </a:p>
          <a:p>
            <a:pPr lvl="1"/>
            <a:r>
              <a:rPr lang="ja-JP" altLang="en-US" dirty="0"/>
              <a:t>口座情報取得</a:t>
            </a:r>
            <a:r>
              <a:rPr lang="ja-JP" altLang="en-US" dirty="0" smtClean="0"/>
              <a:t>の嘱託は、条約により制度化されないかぎり、非現実的。条約ならば双務的になるであろう。</a:t>
            </a:r>
            <a:endParaRPr kumimoji="1" lang="ja-JP" altLang="en-US" dirty="0" smtClean="0"/>
          </a:p>
          <a:p>
            <a:pPr lvl="1"/>
            <a:endParaRPr kumimoji="1" lang="ja-JP" altLang="en-US" dirty="0"/>
          </a:p>
        </p:txBody>
      </p:sp>
    </p:spTree>
    <p:extLst>
      <p:ext uri="{BB962C8B-B14F-4D97-AF65-F5344CB8AC3E}">
        <p14:creationId xmlns:p14="http://schemas.microsoft.com/office/powerpoint/2010/main" val="13849815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en-US" altLang="ja-JP" sz="3200" dirty="0" smtClean="0"/>
              <a:t>EU</a:t>
            </a:r>
            <a:r>
              <a:rPr lang="ja-JP" altLang="en-US" sz="3200" dirty="0"/>
              <a:t>の口座情報取得の嘱託手続創設の</a:t>
            </a:r>
            <a:r>
              <a:rPr lang="ja-JP" altLang="en-US" sz="3200" dirty="0" smtClean="0"/>
              <a:t>動き</a:t>
            </a:r>
            <a:br>
              <a:rPr lang="ja-JP" altLang="en-US" sz="3200" dirty="0" smtClean="0"/>
            </a:br>
            <a:r>
              <a:rPr lang="ja-JP" altLang="en-US" sz="3200" dirty="0"/>
              <a:t>連合</a:t>
            </a:r>
            <a:r>
              <a:rPr lang="ja-JP" altLang="en-US" sz="3200" dirty="0" smtClean="0"/>
              <a:t>王国の参加の有無</a:t>
            </a:r>
            <a:endParaRPr kumimoji="1" lang="ja-JP" altLang="en-US" sz="3200"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連合王国は</a:t>
            </a:r>
            <a:r>
              <a:rPr lang="ja-JP" altLang="en-US" dirty="0" smtClean="0"/>
              <a:t>、不参加</a:t>
            </a:r>
            <a:r>
              <a:rPr lang="ja-JP" altLang="en-US" dirty="0"/>
              <a:t>を</a:t>
            </a:r>
            <a:r>
              <a:rPr lang="ja-JP" altLang="en-US" dirty="0" smtClean="0"/>
              <a:t>決定</a:t>
            </a:r>
            <a:r>
              <a:rPr lang="ja-JP" altLang="en-US" dirty="0"/>
              <a:t>した</a:t>
            </a:r>
            <a:r>
              <a:rPr lang="en-US" altLang="ja-JP" dirty="0" smtClean="0"/>
              <a:t>(2011</a:t>
            </a:r>
            <a:r>
              <a:rPr lang="ja-JP" altLang="en-US" dirty="0" smtClean="0"/>
              <a:t>年</a:t>
            </a:r>
            <a:r>
              <a:rPr lang="en-US" altLang="ja-JP" dirty="0" smtClean="0"/>
              <a:t>)</a:t>
            </a:r>
            <a:r>
              <a:rPr lang="ja-JP" altLang="en-US" dirty="0" err="1" smtClean="0"/>
              <a:t>。</a:t>
            </a:r>
            <a:r>
              <a:rPr lang="ja-JP" altLang="en-US" dirty="0" smtClean="0"/>
              <a:t>しかし、理由とされた懸念事項</a:t>
            </a:r>
            <a:r>
              <a:rPr lang="ja-JP" altLang="en-US" smtClean="0"/>
              <a:t>は、ほぼすべて</a:t>
            </a:r>
            <a:r>
              <a:rPr lang="ja-JP" altLang="en-US" dirty="0" smtClean="0"/>
              <a:t>その後の提案改訂で手当てされている。</a:t>
            </a:r>
          </a:p>
          <a:p>
            <a:r>
              <a:rPr kumimoji="1" lang="ja-JP" altLang="en-US" dirty="0" smtClean="0"/>
              <a:t>不参加は、連合王国の債権者にとって不利となる。</a:t>
            </a:r>
          </a:p>
          <a:p>
            <a:pPr lvl="1"/>
            <a:r>
              <a:rPr lang="ja-JP" altLang="en-US" dirty="0" smtClean="0"/>
              <a:t>債権者</a:t>
            </a:r>
            <a:r>
              <a:rPr lang="ja-JP" altLang="en-US" dirty="0"/>
              <a:t>の住所および保全対象口座の所在地がいずれかの構成国に</a:t>
            </a:r>
            <a:r>
              <a:rPr lang="ja-JP" altLang="en-US" dirty="0" smtClean="0"/>
              <a:t>所在しなければ、</a:t>
            </a:r>
            <a:r>
              <a:rPr lang="en-US" altLang="ja-JP" dirty="0"/>
              <a:t> </a:t>
            </a:r>
            <a:r>
              <a:rPr lang="en-US" altLang="ja-JP" dirty="0" smtClean="0"/>
              <a:t>EAPO</a:t>
            </a:r>
            <a:r>
              <a:rPr lang="ja-JP" altLang="en-US" dirty="0" smtClean="0"/>
              <a:t>は利用できない。</a:t>
            </a:r>
            <a:endParaRPr kumimoji="1" lang="ja-JP" altLang="en-US" dirty="0" smtClean="0"/>
          </a:p>
          <a:p>
            <a:pPr lvl="1"/>
            <a:r>
              <a:rPr lang="ja-JP" altLang="en-US" dirty="0" smtClean="0"/>
              <a:t>構成国</a:t>
            </a:r>
            <a:r>
              <a:rPr lang="en-US" altLang="ja-JP" dirty="0" smtClean="0"/>
              <a:t>(</a:t>
            </a:r>
            <a:r>
              <a:rPr lang="ja-JP" altLang="en-US" dirty="0" smtClean="0"/>
              <a:t>例　フランス</a:t>
            </a:r>
            <a:r>
              <a:rPr lang="en-US" altLang="ja-JP" dirty="0" smtClean="0"/>
              <a:t>)</a:t>
            </a:r>
            <a:r>
              <a:rPr lang="ja-JP" altLang="en-US" dirty="0" smtClean="0"/>
              <a:t>に口座を</a:t>
            </a:r>
            <a:r>
              <a:rPr lang="ja-JP" altLang="en-US" dirty="0"/>
              <a:t>有する</a:t>
            </a:r>
            <a:r>
              <a:rPr lang="ja-JP" altLang="en-US" dirty="0" smtClean="0"/>
              <a:t>債務者は、</a:t>
            </a:r>
            <a:r>
              <a:rPr lang="ja-JP" altLang="en-US" dirty="0"/>
              <a:t>連合王国</a:t>
            </a:r>
            <a:r>
              <a:rPr lang="ja-JP" altLang="en-US" dirty="0" smtClean="0"/>
              <a:t>に</a:t>
            </a:r>
            <a:r>
              <a:rPr lang="ja-JP" altLang="en-US" dirty="0"/>
              <a:t>住所を有する</a:t>
            </a:r>
            <a:r>
              <a:rPr lang="ja-JP" altLang="en-US" dirty="0" smtClean="0"/>
              <a:t>債権者</a:t>
            </a:r>
            <a:r>
              <a:rPr lang="ja-JP" altLang="en-US" dirty="0"/>
              <a:t>よりも</a:t>
            </a:r>
            <a:r>
              <a:rPr lang="ja-JP" altLang="en-US" dirty="0" smtClean="0"/>
              <a:t>、他の構成国</a:t>
            </a:r>
            <a:r>
              <a:rPr lang="en-US" altLang="ja-JP" dirty="0" smtClean="0"/>
              <a:t>(</a:t>
            </a:r>
            <a:r>
              <a:rPr lang="ja-JP" altLang="en-US" dirty="0" smtClean="0"/>
              <a:t>例　ドイツ</a:t>
            </a:r>
            <a:r>
              <a:rPr lang="en-US" altLang="ja-JP" dirty="0" smtClean="0"/>
              <a:t>)</a:t>
            </a:r>
            <a:r>
              <a:rPr lang="ja-JP" altLang="en-US" dirty="0" smtClean="0"/>
              <a:t>の債権者に優先して弁済する動機を持つ。</a:t>
            </a:r>
          </a:p>
          <a:p>
            <a:r>
              <a:rPr lang="ja-JP" altLang="en-US" dirty="0"/>
              <a:t>将来の参加の可能性は残されている。</a:t>
            </a:r>
          </a:p>
          <a:p>
            <a:pPr lvl="1"/>
            <a:endParaRPr kumimoji="1" lang="ja-JP" altLang="en-US" dirty="0"/>
          </a:p>
        </p:txBody>
      </p:sp>
    </p:spTree>
    <p:extLst>
      <p:ext uri="{BB962C8B-B14F-4D97-AF65-F5344CB8AC3E}">
        <p14:creationId xmlns:p14="http://schemas.microsoft.com/office/powerpoint/2010/main" val="1455103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財産凍結命令</a:t>
            </a:r>
            <a:r>
              <a:rPr kumimoji="1" lang="en-US" altLang="ja-JP" dirty="0" smtClean="0"/>
              <a:t>(freezing injunction)</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かつて、</a:t>
            </a:r>
            <a:r>
              <a:rPr lang="en-US" altLang="ja-JP" dirty="0" err="1" smtClean="0"/>
              <a:t>Mareva</a:t>
            </a:r>
            <a:r>
              <a:rPr lang="en-US" altLang="ja-JP" dirty="0" smtClean="0"/>
              <a:t> injunction</a:t>
            </a:r>
            <a:r>
              <a:rPr lang="ja-JP" altLang="en-US" dirty="0" smtClean="0"/>
              <a:t>と呼ばれていた。</a:t>
            </a:r>
          </a:p>
          <a:p>
            <a:r>
              <a:rPr lang="ja-JP" altLang="en-US" dirty="0" smtClean="0"/>
              <a:t>金銭債権の保全命令</a:t>
            </a:r>
          </a:p>
          <a:p>
            <a:r>
              <a:rPr lang="ja-JP" altLang="en-US" dirty="0" smtClean="0"/>
              <a:t>仮差押命令との違い</a:t>
            </a:r>
          </a:p>
          <a:p>
            <a:pPr lvl="1"/>
            <a:r>
              <a:rPr lang="ja-JP" altLang="en-US" dirty="0"/>
              <a:t>財産処分</a:t>
            </a:r>
            <a:r>
              <a:rPr lang="ja-JP" altLang="en-US" dirty="0" smtClean="0"/>
              <a:t>禁止を内容とする債務者に対する命令</a:t>
            </a:r>
          </a:p>
          <a:p>
            <a:pPr lvl="1"/>
            <a:r>
              <a:rPr lang="ja-JP" altLang="en-US" dirty="0"/>
              <a:t>申立てに際し、</a:t>
            </a:r>
            <a:r>
              <a:rPr lang="ja-JP" altLang="en-US" dirty="0" smtClean="0"/>
              <a:t>対象財産の特定は不要</a:t>
            </a:r>
            <a:endParaRPr lang="en-US" altLang="ja-JP" dirty="0" smtClean="0"/>
          </a:p>
          <a:p>
            <a:pPr lvl="1"/>
            <a:r>
              <a:rPr lang="ja-JP" altLang="en-US" dirty="0" smtClean="0"/>
              <a:t>少額事件での申立ては認められにくい。</a:t>
            </a:r>
          </a:p>
          <a:p>
            <a:pPr lvl="1"/>
            <a:r>
              <a:rPr lang="ja-JP" altLang="en-US" dirty="0" smtClean="0"/>
              <a:t>実効性担保の制度</a:t>
            </a:r>
          </a:p>
          <a:p>
            <a:pPr lvl="2"/>
            <a:r>
              <a:rPr lang="ja-JP" altLang="en-US" dirty="0"/>
              <a:t>裁判所侮辱に対する</a:t>
            </a:r>
            <a:r>
              <a:rPr lang="ja-JP" altLang="en-US" dirty="0" smtClean="0"/>
              <a:t>制裁と威嚇</a:t>
            </a:r>
            <a:endParaRPr lang="ja-JP" altLang="en-US" dirty="0"/>
          </a:p>
          <a:p>
            <a:pPr lvl="2"/>
            <a:r>
              <a:rPr lang="ja-JP" altLang="en-US" dirty="0" smtClean="0"/>
              <a:t>財産開示命令</a:t>
            </a:r>
          </a:p>
          <a:p>
            <a:pPr lvl="2"/>
            <a:endParaRPr lang="ja-JP" altLang="en-US" dirty="0" smtClean="0"/>
          </a:p>
        </p:txBody>
      </p:sp>
    </p:spTree>
    <p:extLst>
      <p:ext uri="{BB962C8B-B14F-4D97-AF65-F5344CB8AC3E}">
        <p14:creationId xmlns:p14="http://schemas.microsoft.com/office/powerpoint/2010/main" val="343803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財産</a:t>
            </a:r>
            <a:r>
              <a:rPr lang="ja-JP" altLang="en-US" dirty="0" smtClean="0"/>
              <a:t>凍結命令</a:t>
            </a:r>
            <a:br>
              <a:rPr lang="ja-JP" altLang="en-US" dirty="0" smtClean="0"/>
            </a:br>
            <a:r>
              <a:rPr lang="ja-JP" altLang="en-US" dirty="0" smtClean="0"/>
              <a:t>発布</a:t>
            </a:r>
            <a:r>
              <a:rPr lang="ja-JP" altLang="en-US" dirty="0"/>
              <a:t>要件と内容</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smtClean="0"/>
              <a:t>広い裁量</a:t>
            </a:r>
            <a:r>
              <a:rPr lang="ja-JP" altLang="en-US" dirty="0"/>
              <a:t>　</a:t>
            </a:r>
            <a:r>
              <a:rPr lang="en-US" altLang="ja-JP" dirty="0" smtClean="0"/>
              <a:t>(1981</a:t>
            </a:r>
            <a:r>
              <a:rPr lang="ja-JP" altLang="en-US" dirty="0" smtClean="0"/>
              <a:t>年上級裁判所法</a:t>
            </a:r>
            <a:r>
              <a:rPr lang="ja-JP" altLang="en-US" dirty="0"/>
              <a:t>第</a:t>
            </a:r>
            <a:r>
              <a:rPr lang="en-US" altLang="ja-JP" dirty="0" smtClean="0"/>
              <a:t>37</a:t>
            </a:r>
            <a:r>
              <a:rPr lang="ja-JP" altLang="en-US" dirty="0" smtClean="0"/>
              <a:t>条</a:t>
            </a:r>
            <a:r>
              <a:rPr lang="en-US" altLang="ja-JP" dirty="0" smtClean="0"/>
              <a:t>)</a:t>
            </a:r>
            <a:endParaRPr lang="ja-JP" altLang="en-US" dirty="0" smtClean="0"/>
          </a:p>
          <a:p>
            <a:pPr lvl="1"/>
            <a:r>
              <a:rPr lang="ja-JP" altLang="en-US" dirty="0" smtClean="0"/>
              <a:t>要件 </a:t>
            </a:r>
            <a:r>
              <a:rPr lang="en-US" altLang="ja-JP" dirty="0" smtClean="0"/>
              <a:t>“just and convenient (</a:t>
            </a:r>
            <a:r>
              <a:rPr lang="ja-JP" altLang="en-US" dirty="0"/>
              <a:t>正当で便宜</a:t>
            </a:r>
            <a:r>
              <a:rPr lang="en-US" altLang="ja-JP" dirty="0" smtClean="0"/>
              <a:t>)”</a:t>
            </a:r>
            <a:endParaRPr lang="ja-JP" altLang="en-US" dirty="0" smtClean="0"/>
          </a:p>
          <a:p>
            <a:pPr lvl="1"/>
            <a:r>
              <a:rPr lang="ja-JP" altLang="en-US" dirty="0" smtClean="0"/>
              <a:t>内容 </a:t>
            </a:r>
            <a:r>
              <a:rPr lang="en-US" altLang="ja-JP" dirty="0" smtClean="0"/>
              <a:t>“just (</a:t>
            </a:r>
            <a:r>
              <a:rPr lang="ja-JP" altLang="en-US" dirty="0" smtClean="0"/>
              <a:t>正当な</a:t>
            </a:r>
            <a:r>
              <a:rPr lang="en-US" altLang="ja-JP" dirty="0" smtClean="0"/>
              <a:t>)”</a:t>
            </a:r>
            <a:endParaRPr lang="ja-JP" altLang="en-US" dirty="0"/>
          </a:p>
          <a:p>
            <a:pPr lvl="1"/>
            <a:r>
              <a:rPr lang="ja-JP" altLang="en-US" dirty="0" smtClean="0"/>
              <a:t>第一審</a:t>
            </a:r>
            <a:r>
              <a:rPr lang="ja-JP" altLang="en-US" dirty="0"/>
              <a:t>の裁量</a:t>
            </a:r>
            <a:r>
              <a:rPr lang="ja-JP" altLang="en-US" dirty="0" smtClean="0"/>
              <a:t>判断を上級審は原則として尊重。</a:t>
            </a:r>
          </a:p>
          <a:p>
            <a:r>
              <a:rPr lang="ja-JP" altLang="en-US" dirty="0" smtClean="0"/>
              <a:t>具体化</a:t>
            </a:r>
            <a:endParaRPr lang="en-US" altLang="ja-JP" dirty="0" smtClean="0"/>
          </a:p>
          <a:p>
            <a:pPr lvl="1"/>
            <a:r>
              <a:rPr lang="ja-JP" altLang="en-US" dirty="0" smtClean="0"/>
              <a:t>判例の蓄積</a:t>
            </a:r>
            <a:r>
              <a:rPr lang="ja-JP" altLang="en-US" dirty="0"/>
              <a:t>　</a:t>
            </a:r>
            <a:endParaRPr lang="ja-JP" altLang="en-US" dirty="0" smtClean="0"/>
          </a:p>
          <a:p>
            <a:pPr lvl="2"/>
            <a:r>
              <a:rPr lang="ja-JP" altLang="en-US" dirty="0" smtClean="0"/>
              <a:t>本案請求</a:t>
            </a:r>
            <a:r>
              <a:rPr lang="ja-JP" altLang="en-US" dirty="0"/>
              <a:t>に</a:t>
            </a:r>
            <a:r>
              <a:rPr lang="ja-JP" altLang="en-US" dirty="0" smtClean="0"/>
              <a:t>ついての議論し得る</a:t>
            </a:r>
            <a:r>
              <a:rPr lang="ja-JP" altLang="en-US" dirty="0"/>
              <a:t>根拠（</a:t>
            </a:r>
            <a:r>
              <a:rPr lang="en-US" altLang="ja-JP" dirty="0"/>
              <a:t>good arguable case</a:t>
            </a:r>
            <a:r>
              <a:rPr lang="ja-JP" altLang="en-US" dirty="0" smtClean="0"/>
              <a:t>）と判決執行の不奏功の現実</a:t>
            </a:r>
            <a:r>
              <a:rPr lang="ja-JP" altLang="en-US" dirty="0"/>
              <a:t>の</a:t>
            </a:r>
            <a:r>
              <a:rPr lang="ja-JP" altLang="en-US" dirty="0" smtClean="0"/>
              <a:t>危険が要件。</a:t>
            </a:r>
          </a:p>
          <a:p>
            <a:pPr lvl="1"/>
            <a:r>
              <a:rPr lang="ja-JP" altLang="en-US" dirty="0" smtClean="0"/>
              <a:t>内容について、雛形</a:t>
            </a:r>
            <a:r>
              <a:rPr lang="en-US" altLang="ja-JP" dirty="0" smtClean="0"/>
              <a:t>(</a:t>
            </a:r>
            <a:r>
              <a:rPr lang="ja-JP" altLang="en-US" dirty="0" smtClean="0"/>
              <a:t>民事訴訟規則の実務指針第</a:t>
            </a:r>
            <a:r>
              <a:rPr lang="en-US" altLang="ja-JP" dirty="0" smtClean="0"/>
              <a:t>25A</a:t>
            </a:r>
            <a:r>
              <a:rPr lang="ja-JP" altLang="en-US" dirty="0" smtClean="0"/>
              <a:t>章の補則</a:t>
            </a:r>
            <a:r>
              <a:rPr lang="en-US" altLang="ja-JP" dirty="0" smtClean="0"/>
              <a:t>)</a:t>
            </a:r>
            <a:endParaRPr lang="ja-JP" altLang="en-US" dirty="0" smtClean="0"/>
          </a:p>
        </p:txBody>
      </p:sp>
    </p:spTree>
    <p:extLst>
      <p:ext uri="{BB962C8B-B14F-4D97-AF65-F5344CB8AC3E}">
        <p14:creationId xmlns:p14="http://schemas.microsoft.com/office/powerpoint/2010/main" val="32355829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財産凍結命令</a:t>
            </a:r>
            <a:br>
              <a:rPr kumimoji="1" lang="ja-JP" altLang="en-US" dirty="0" smtClean="0"/>
            </a:br>
            <a:r>
              <a:rPr lang="ja-JP" altLang="en-US" dirty="0"/>
              <a:t>雛形</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en-US" dirty="0"/>
              <a:t>対象財産を英国所在のものに限定する場合と</a:t>
            </a:r>
            <a:r>
              <a:rPr lang="ja-JP" altLang="en-US" dirty="0" smtClean="0"/>
              <a:t>、所在地</a:t>
            </a:r>
            <a:r>
              <a:rPr lang="ja-JP" altLang="en-US" dirty="0"/>
              <a:t>を問わない場合がある。</a:t>
            </a:r>
          </a:p>
          <a:p>
            <a:r>
              <a:rPr lang="ja-JP" altLang="en-US" dirty="0"/>
              <a:t>請求額（及び利息・費用）に対応する上限額が設定され、超過額分の財産処分は制約されない。</a:t>
            </a:r>
          </a:p>
          <a:p>
            <a:r>
              <a:rPr lang="ja-JP" altLang="en-US" dirty="0"/>
              <a:t>通常の生活費・営業活動や弁護士費用のための財産処分は、制約されない。</a:t>
            </a:r>
          </a:p>
          <a:p>
            <a:r>
              <a:rPr lang="ja-JP" altLang="en-US" dirty="0" smtClean="0"/>
              <a:t>財産</a:t>
            </a:r>
            <a:r>
              <a:rPr lang="ja-JP" altLang="en-US" dirty="0"/>
              <a:t>開示</a:t>
            </a:r>
            <a:r>
              <a:rPr lang="ja-JP" altLang="en-US" dirty="0" smtClean="0"/>
              <a:t>命令</a:t>
            </a:r>
            <a:r>
              <a:rPr lang="en-US" altLang="ja-JP" dirty="0" smtClean="0"/>
              <a:t>(9</a:t>
            </a:r>
            <a:r>
              <a:rPr lang="ja-JP" altLang="en-US" dirty="0" smtClean="0"/>
              <a:t>条</a:t>
            </a:r>
            <a:r>
              <a:rPr lang="en-US" altLang="ja-JP" smtClean="0"/>
              <a:t>)</a:t>
            </a:r>
            <a:endParaRPr lang="ja-JP" altLang="en-US" dirty="0" smtClean="0"/>
          </a:p>
          <a:p>
            <a:r>
              <a:rPr lang="ja-JP" altLang="en-US" dirty="0" smtClean="0"/>
              <a:t>被申立人</a:t>
            </a:r>
            <a:r>
              <a:rPr lang="ja-JP" altLang="en-US" dirty="0"/>
              <a:t>は</a:t>
            </a:r>
            <a:r>
              <a:rPr lang="ja-JP" altLang="en-US" dirty="0" smtClean="0"/>
              <a:t>、折々の事情に合わせて、いつでも取消・変更を申請できる。</a:t>
            </a:r>
            <a:endParaRPr lang="ja-JP" altLang="en-US" dirty="0"/>
          </a:p>
          <a:p>
            <a:endParaRPr kumimoji="1" lang="ja-JP" altLang="en-US" dirty="0"/>
          </a:p>
        </p:txBody>
      </p:sp>
    </p:spTree>
    <p:extLst>
      <p:ext uri="{BB962C8B-B14F-4D97-AF65-F5344CB8AC3E}">
        <p14:creationId xmlns:p14="http://schemas.microsoft.com/office/powerpoint/2010/main" val="4057949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財産開示命令</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ja-JP" altLang="en-US" dirty="0"/>
              <a:t>財産凍結命令の付随</a:t>
            </a:r>
            <a:r>
              <a:rPr lang="ja-JP" altLang="en-US" dirty="0" smtClean="0"/>
              <a:t>命令</a:t>
            </a:r>
          </a:p>
          <a:p>
            <a:pPr lvl="1"/>
            <a:r>
              <a:rPr lang="ja-JP" altLang="en-US" dirty="0"/>
              <a:t>財産の模索的探知のための独立の開示命令申立てはできない。</a:t>
            </a:r>
            <a:endParaRPr lang="ja-JP" altLang="en-US" dirty="0" smtClean="0"/>
          </a:p>
          <a:p>
            <a:r>
              <a:rPr lang="ja-JP" altLang="en-US" dirty="0" smtClean="0"/>
              <a:t>通常</a:t>
            </a:r>
            <a:r>
              <a:rPr lang="ja-JP" altLang="en-US" dirty="0"/>
              <a:t>、一定額以上の単位の財産の全ての開示が命ぜられる</a:t>
            </a:r>
            <a:r>
              <a:rPr lang="ja-JP" altLang="en-US" dirty="0" smtClean="0"/>
              <a:t>。</a:t>
            </a:r>
          </a:p>
          <a:p>
            <a:r>
              <a:rPr lang="ja-JP" altLang="en-US" dirty="0"/>
              <a:t>命令</a:t>
            </a:r>
            <a:r>
              <a:rPr lang="ja-JP" altLang="en-US" dirty="0" smtClean="0"/>
              <a:t>送達後直ちに、または指定時間内に、申立人</a:t>
            </a:r>
            <a:r>
              <a:rPr lang="ja-JP" altLang="en-US" dirty="0"/>
              <a:t>の弁護士に対して</a:t>
            </a:r>
            <a:r>
              <a:rPr lang="ja-JP" altLang="en-US" dirty="0" smtClean="0"/>
              <a:t>、開示する最善の努力義務。</a:t>
            </a:r>
            <a:endParaRPr lang="ja-JP" altLang="en-US" dirty="0"/>
          </a:p>
          <a:p>
            <a:r>
              <a:rPr lang="ja-JP" altLang="en-US" dirty="0" smtClean="0"/>
              <a:t>命令</a:t>
            </a:r>
            <a:r>
              <a:rPr lang="ja-JP" altLang="en-US" dirty="0"/>
              <a:t>送達後の指定日数内に、申立人の弁護士に対して、宣誓供述書によって、</a:t>
            </a:r>
            <a:r>
              <a:rPr lang="ja-JP" altLang="en-US" dirty="0" smtClean="0"/>
              <a:t>開示する義務。</a:t>
            </a:r>
            <a:endParaRPr lang="ja-JP" altLang="en-US" dirty="0"/>
          </a:p>
          <a:p>
            <a:r>
              <a:rPr lang="ja-JP" altLang="en-US" dirty="0"/>
              <a:t>証拠開示と</a:t>
            </a:r>
            <a:r>
              <a:rPr lang="ja-JP" altLang="en-US" dirty="0" smtClean="0"/>
              <a:t>は別。事件</a:t>
            </a:r>
            <a:r>
              <a:rPr lang="ja-JP" altLang="en-US" dirty="0"/>
              <a:t>管理の打合せ以後に行われる証拠開示</a:t>
            </a:r>
            <a:r>
              <a:rPr lang="ja-JP" altLang="en-US" dirty="0" smtClean="0"/>
              <a:t>よりも前</a:t>
            </a:r>
            <a:r>
              <a:rPr lang="ja-JP" altLang="en-US" dirty="0"/>
              <a:t>の時点で発令</a:t>
            </a:r>
            <a:r>
              <a:rPr lang="ja-JP" altLang="en-US" dirty="0" smtClean="0"/>
              <a:t>され得る。</a:t>
            </a:r>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1506668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財産凍結・開示命令</a:t>
            </a:r>
            <a:br>
              <a:rPr kumimoji="1" lang="ja-JP" altLang="en-US" dirty="0" smtClean="0"/>
            </a:br>
            <a:r>
              <a:rPr kumimoji="1" lang="ja-JP" altLang="en-US" dirty="0" smtClean="0"/>
              <a:t>発令および取消・変更の手続</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kumimoji="1" lang="ja-JP" altLang="en-US" dirty="0" smtClean="0"/>
              <a:t>訴え提起前に申し立てられる</a:t>
            </a:r>
            <a:r>
              <a:rPr lang="ja-JP" altLang="en-US" dirty="0"/>
              <a:t>こと</a:t>
            </a:r>
            <a:r>
              <a:rPr lang="ja-JP" altLang="en-US" dirty="0" smtClean="0"/>
              <a:t>が多い</a:t>
            </a:r>
            <a:r>
              <a:rPr kumimoji="1" lang="ja-JP" altLang="en-US" dirty="0" smtClean="0"/>
              <a:t>。</a:t>
            </a:r>
          </a:p>
          <a:p>
            <a:r>
              <a:rPr kumimoji="1" lang="ja-JP" altLang="en-US" dirty="0" smtClean="0"/>
              <a:t>非対審手続で発令。申立人は、宣誓供述書により、全ての重要事項</a:t>
            </a:r>
            <a:r>
              <a:rPr kumimoji="1" lang="en-US" altLang="ja-JP" dirty="0" smtClean="0"/>
              <a:t>(</a:t>
            </a:r>
            <a:r>
              <a:rPr kumimoji="1" lang="ja-JP" altLang="en-US" dirty="0" smtClean="0"/>
              <a:t>申立てに不利な事項を含む</a:t>
            </a:r>
            <a:r>
              <a:rPr kumimoji="1" lang="en-US" altLang="ja-JP" dirty="0" smtClean="0"/>
              <a:t>)</a:t>
            </a:r>
            <a:r>
              <a:rPr kumimoji="1" lang="ja-JP" altLang="en-US" dirty="0" smtClean="0"/>
              <a:t>について、完全かつ率直に開示する義務。</a:t>
            </a:r>
          </a:p>
          <a:p>
            <a:r>
              <a:rPr lang="ja-JP" altLang="en-US" dirty="0" smtClean="0"/>
              <a:t>発令後の対審手続期日において、命令の取消・変更の可能性がある。</a:t>
            </a:r>
          </a:p>
          <a:p>
            <a:r>
              <a:rPr lang="ja-JP" altLang="en-US" dirty="0" smtClean="0"/>
              <a:t>被</a:t>
            </a:r>
            <a:r>
              <a:rPr lang="ja-JP" altLang="en-US" dirty="0"/>
              <a:t>申立人</a:t>
            </a:r>
            <a:r>
              <a:rPr lang="ja-JP" altLang="en-US" dirty="0" smtClean="0"/>
              <a:t>は</a:t>
            </a:r>
            <a:r>
              <a:rPr lang="ja-JP" altLang="en-US" dirty="0"/>
              <a:t>、</a:t>
            </a:r>
            <a:r>
              <a:rPr lang="ja-JP" altLang="en-US" dirty="0" smtClean="0"/>
              <a:t>折々</a:t>
            </a:r>
            <a:r>
              <a:rPr lang="ja-JP" altLang="en-US" dirty="0"/>
              <a:t>の事情に</a:t>
            </a:r>
            <a:r>
              <a:rPr lang="ja-JP" altLang="en-US" dirty="0" smtClean="0"/>
              <a:t>合わせて、いつでも取消・変更を申請できる。</a:t>
            </a:r>
          </a:p>
          <a:p>
            <a:pPr lvl="1"/>
            <a:r>
              <a:rPr kumimoji="1" lang="ja-JP" altLang="en-US" dirty="0" smtClean="0"/>
              <a:t>財産の隠匿・散逸の可能性がないことを理由とする取消・変更の申請は、財産</a:t>
            </a:r>
            <a:r>
              <a:rPr lang="ja-JP" altLang="en-US" dirty="0"/>
              <a:t>の</a:t>
            </a:r>
            <a:r>
              <a:rPr kumimoji="1" lang="ja-JP" altLang="en-US" dirty="0" smtClean="0"/>
              <a:t>開示がなければ認められにくい。</a:t>
            </a:r>
            <a:endParaRPr kumimoji="1" lang="ja-JP" altLang="en-US" dirty="0"/>
          </a:p>
        </p:txBody>
      </p:sp>
    </p:spTree>
    <p:extLst>
      <p:ext uri="{BB962C8B-B14F-4D97-AF65-F5344CB8AC3E}">
        <p14:creationId xmlns:p14="http://schemas.microsoft.com/office/powerpoint/2010/main" val="3424456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財産凍結命令</a:t>
            </a:r>
            <a:r>
              <a:rPr lang="en-US" altLang="ja-JP" dirty="0" smtClean="0"/>
              <a:t/>
            </a:r>
            <a:br>
              <a:rPr lang="en-US" altLang="ja-JP" dirty="0" smtClean="0"/>
            </a:br>
            <a:r>
              <a:rPr lang="ja-JP" altLang="en-US" dirty="0" smtClean="0"/>
              <a:t>実効性を担保する制度</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a:t>裁判所</a:t>
            </a:r>
            <a:r>
              <a:rPr lang="ja-JP" altLang="en-US" dirty="0" smtClean="0"/>
              <a:t>侮辱に</a:t>
            </a:r>
            <a:r>
              <a:rPr lang="ja-JP" altLang="en-US" dirty="0"/>
              <a:t>対する制裁と威嚇</a:t>
            </a:r>
          </a:p>
          <a:p>
            <a:pPr lvl="1"/>
            <a:r>
              <a:rPr lang="ja-JP" altLang="en-US" dirty="0"/>
              <a:t>罰金、拘禁、財産の</a:t>
            </a:r>
            <a:r>
              <a:rPr lang="ja-JP" altLang="en-US" dirty="0" smtClean="0"/>
              <a:t>差押えなど</a:t>
            </a:r>
            <a:endParaRPr lang="ja-JP" altLang="en-US" dirty="0"/>
          </a:p>
          <a:p>
            <a:r>
              <a:rPr lang="ja-JP" altLang="en-US" dirty="0" smtClean="0"/>
              <a:t>本案</a:t>
            </a:r>
            <a:r>
              <a:rPr lang="ja-JP" altLang="en-US" dirty="0"/>
              <a:t>審理における防御権剥奪の制裁</a:t>
            </a:r>
          </a:p>
          <a:p>
            <a:r>
              <a:rPr lang="ja-JP" altLang="en-US" dirty="0"/>
              <a:t>第三者</a:t>
            </a:r>
            <a:r>
              <a:rPr lang="en-US" altLang="ja-JP" dirty="0"/>
              <a:t>(</a:t>
            </a:r>
            <a:r>
              <a:rPr lang="ja-JP" altLang="en-US" dirty="0"/>
              <a:t>債務者の</a:t>
            </a:r>
            <a:r>
              <a:rPr lang="ja-JP" altLang="en-US" dirty="0" smtClean="0"/>
              <a:t>預金受入れ銀行</a:t>
            </a:r>
            <a:r>
              <a:rPr lang="ja-JP" altLang="en-US" dirty="0"/>
              <a:t>など</a:t>
            </a:r>
            <a:r>
              <a:rPr lang="en-US" altLang="ja-JP" dirty="0"/>
              <a:t>)</a:t>
            </a:r>
            <a:r>
              <a:rPr lang="ja-JP" altLang="en-US" dirty="0" err="1"/>
              <a:t>へ</a:t>
            </a:r>
            <a:r>
              <a:rPr lang="ja-JP" altLang="en-US" dirty="0" err="1" smtClean="0"/>
              <a:t>の</a:t>
            </a:r>
            <a:r>
              <a:rPr lang="ja-JP" altLang="en-US" dirty="0" smtClean="0"/>
              <a:t>命令</a:t>
            </a:r>
            <a:r>
              <a:rPr lang="ja-JP" altLang="en-US" dirty="0"/>
              <a:t>の通知</a:t>
            </a:r>
            <a:r>
              <a:rPr lang="en-US" altLang="ja-JP" dirty="0"/>
              <a:t>: </a:t>
            </a:r>
            <a:r>
              <a:rPr lang="ja-JP" altLang="en-US" dirty="0"/>
              <a:t>命令を知りつつ、被</a:t>
            </a:r>
            <a:r>
              <a:rPr lang="ja-JP" altLang="en-US" dirty="0" smtClean="0"/>
              <a:t>申立人</a:t>
            </a:r>
            <a:r>
              <a:rPr lang="ja-JP" altLang="en-US" dirty="0"/>
              <a:t>の</a:t>
            </a:r>
            <a:r>
              <a:rPr lang="ja-JP" altLang="en-US" dirty="0" smtClean="0"/>
              <a:t>違反を</a:t>
            </a:r>
            <a:r>
              <a:rPr lang="ja-JP" altLang="en-US" dirty="0"/>
              <a:t>故意に幇助又は許可した者</a:t>
            </a:r>
            <a:r>
              <a:rPr lang="ja-JP" altLang="en-US" dirty="0" smtClean="0"/>
              <a:t>は、裁判所</a:t>
            </a:r>
            <a:r>
              <a:rPr lang="ja-JP" altLang="en-US" dirty="0"/>
              <a:t>侮辱となる</a:t>
            </a:r>
            <a:r>
              <a:rPr lang="ja-JP" altLang="en-US" dirty="0" smtClean="0"/>
              <a:t>。</a:t>
            </a:r>
            <a:endParaRPr lang="ja-JP" altLang="en-US" dirty="0"/>
          </a:p>
          <a:p>
            <a:r>
              <a:rPr lang="ja-JP" altLang="en-US" dirty="0" smtClean="0"/>
              <a:t>付随的に</a:t>
            </a:r>
            <a:r>
              <a:rPr lang="ja-JP" altLang="en-US" dirty="0"/>
              <a:t>発布</a:t>
            </a:r>
            <a:r>
              <a:rPr lang="ja-JP" altLang="en-US" dirty="0" smtClean="0"/>
              <a:t>される</a:t>
            </a:r>
            <a:r>
              <a:rPr lang="ja-JP" altLang="en-US" dirty="0"/>
              <a:t>財産開示</a:t>
            </a:r>
            <a:r>
              <a:rPr lang="ja-JP" altLang="en-US" dirty="0" smtClean="0"/>
              <a:t>命令</a:t>
            </a:r>
          </a:p>
          <a:p>
            <a:pPr lvl="1"/>
            <a:r>
              <a:rPr lang="ja-JP" altLang="en-US" dirty="0" smtClean="0"/>
              <a:t>債務者の財産を占有する第三者が判明すると、凍結命令を通知できる。</a:t>
            </a:r>
          </a:p>
          <a:p>
            <a:pPr lvl="1"/>
            <a:r>
              <a:rPr lang="ja-JP" altLang="en-US" dirty="0" smtClean="0"/>
              <a:t>外国の財産所在が明らかになれば、所在地において仮差押命令を申し立てることができる。</a:t>
            </a:r>
          </a:p>
        </p:txBody>
      </p:sp>
    </p:spTree>
    <p:extLst>
      <p:ext uri="{BB962C8B-B14F-4D97-AF65-F5344CB8AC3E}">
        <p14:creationId xmlns:p14="http://schemas.microsoft.com/office/powerpoint/2010/main" val="94762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財産開示命令</a:t>
            </a:r>
            <a:br>
              <a:rPr kumimoji="1" lang="ja-JP" altLang="en-US" dirty="0" smtClean="0"/>
            </a:br>
            <a:r>
              <a:rPr lang="ja-JP" altLang="en-US" dirty="0" smtClean="0"/>
              <a:t>実効性を担保する制度</a:t>
            </a:r>
            <a:endParaRPr kumimoji="1" lang="ja-JP" altLang="en-US" dirty="0"/>
          </a:p>
        </p:txBody>
      </p:sp>
      <p:sp>
        <p:nvSpPr>
          <p:cNvPr id="3" name="コンテンツ プレースホルダー 2"/>
          <p:cNvSpPr>
            <a:spLocks noGrp="1"/>
          </p:cNvSpPr>
          <p:nvPr>
            <p:ph idx="1"/>
          </p:nvPr>
        </p:nvSpPr>
        <p:spPr/>
        <p:txBody>
          <a:bodyPr>
            <a:normAutofit fontScale="85000" lnSpcReduction="10000"/>
          </a:bodyPr>
          <a:lstStyle/>
          <a:p>
            <a:r>
              <a:rPr lang="ja-JP" altLang="en-US" dirty="0" smtClean="0"/>
              <a:t>宣誓</a:t>
            </a:r>
            <a:r>
              <a:rPr lang="ja-JP" altLang="en-US" dirty="0"/>
              <a:t>供述書に</a:t>
            </a:r>
            <a:r>
              <a:rPr lang="ja-JP" altLang="en-US" dirty="0" smtClean="0"/>
              <a:t>より虚偽の陳述がなされれば、</a:t>
            </a:r>
            <a:r>
              <a:rPr lang="ja-JP" altLang="en-US" dirty="0"/>
              <a:t>偽証</a:t>
            </a:r>
            <a:r>
              <a:rPr lang="ja-JP" altLang="en-US" dirty="0" smtClean="0"/>
              <a:t>罪。</a:t>
            </a:r>
          </a:p>
          <a:p>
            <a:pPr lvl="1"/>
            <a:r>
              <a:rPr lang="ja-JP" altLang="en-US" dirty="0"/>
              <a:t>実際には、検察は、その資源投入に見合う</a:t>
            </a:r>
            <a:r>
              <a:rPr lang="ja-JP" altLang="en-US" dirty="0" smtClean="0"/>
              <a:t>重大性が</a:t>
            </a:r>
            <a:r>
              <a:rPr lang="ja-JP" altLang="en-US" dirty="0"/>
              <a:t>なければ起訴</a:t>
            </a:r>
            <a:r>
              <a:rPr lang="ja-JP" altLang="en-US" dirty="0" smtClean="0"/>
              <a:t>しない。</a:t>
            </a:r>
          </a:p>
          <a:p>
            <a:r>
              <a:rPr kumimoji="1" lang="ja-JP" altLang="en-US" dirty="0"/>
              <a:t>裁判所</a:t>
            </a:r>
            <a:r>
              <a:rPr kumimoji="1" lang="ja-JP" altLang="en-US" dirty="0" smtClean="0"/>
              <a:t>侮辱に対する制裁と威嚇</a:t>
            </a:r>
          </a:p>
          <a:p>
            <a:pPr lvl="1"/>
            <a:r>
              <a:rPr lang="ja-JP" altLang="en-US" dirty="0" smtClean="0"/>
              <a:t>債務者が国外</a:t>
            </a:r>
            <a:r>
              <a:rPr lang="ja-JP" altLang="en-US" dirty="0"/>
              <a:t>に居住しており</a:t>
            </a:r>
            <a:r>
              <a:rPr lang="ja-JP" altLang="en-US" dirty="0" smtClean="0"/>
              <a:t>、国内</a:t>
            </a:r>
            <a:r>
              <a:rPr lang="ja-JP" altLang="en-US" dirty="0"/>
              <a:t>に所在が知られた財産</a:t>
            </a:r>
            <a:r>
              <a:rPr lang="ja-JP" altLang="en-US" dirty="0" smtClean="0"/>
              <a:t>を有していなければ、功</a:t>
            </a:r>
            <a:r>
              <a:rPr lang="ja-JP" altLang="en-US" dirty="0"/>
              <a:t>を奏</a:t>
            </a:r>
            <a:r>
              <a:rPr lang="ja-JP" altLang="en-US" dirty="0" smtClean="0"/>
              <a:t>しない。</a:t>
            </a:r>
          </a:p>
          <a:p>
            <a:r>
              <a:rPr kumimoji="1" lang="ja-JP" altLang="en-US" dirty="0" smtClean="0"/>
              <a:t>本案審理における防御権剥奪の制裁</a:t>
            </a:r>
          </a:p>
          <a:p>
            <a:pPr lvl="1"/>
            <a:r>
              <a:rPr lang="ja-JP" altLang="en-US" dirty="0" smtClean="0"/>
              <a:t>債務者</a:t>
            </a:r>
            <a:r>
              <a:rPr lang="ja-JP" altLang="en-US" dirty="0"/>
              <a:t>が</a:t>
            </a:r>
            <a:r>
              <a:rPr lang="ja-JP" altLang="en-US" dirty="0" smtClean="0"/>
              <a:t>本案</a:t>
            </a:r>
            <a:r>
              <a:rPr lang="ja-JP" altLang="en-US" dirty="0"/>
              <a:t>での敗訴を</a:t>
            </a:r>
            <a:r>
              <a:rPr lang="ja-JP" altLang="en-US" dirty="0" smtClean="0"/>
              <a:t>厭わなければ</a:t>
            </a:r>
            <a:r>
              <a:rPr lang="ja-JP" altLang="en-US" dirty="0"/>
              <a:t>、功を奏しない。</a:t>
            </a:r>
            <a:endParaRPr lang="en-US" altLang="ja-JP" dirty="0" smtClean="0"/>
          </a:p>
          <a:p>
            <a:r>
              <a:rPr lang="ja-JP" altLang="en-US" dirty="0" smtClean="0"/>
              <a:t>開示不履行や開示内容に矛盾や疑義がある場合、尋問手続への出頭命令</a:t>
            </a:r>
          </a:p>
          <a:p>
            <a:pPr lvl="1"/>
            <a:r>
              <a:rPr lang="ja-JP" altLang="en-US" dirty="0"/>
              <a:t>出国禁止命令・パスポート提出命令の可能性も。</a:t>
            </a:r>
          </a:p>
          <a:p>
            <a:endParaRPr kumimoji="1" lang="ja-JP" altLang="en-US" dirty="0"/>
          </a:p>
        </p:txBody>
      </p:sp>
    </p:spTree>
    <p:extLst>
      <p:ext uri="{BB962C8B-B14F-4D97-AF65-F5344CB8AC3E}">
        <p14:creationId xmlns:p14="http://schemas.microsoft.com/office/powerpoint/2010/main" val="1088146947"/>
      </p:ext>
    </p:extLst>
  </p:cSld>
  <p:clrMapOvr>
    <a:masterClrMapping/>
  </p:clrMapOvr>
</p:sld>
</file>

<file path=ppt/theme/theme1.xml><?xml version="1.0" encoding="utf-8"?>
<a:theme xmlns:a="http://schemas.openxmlformats.org/drawingml/2006/main" name="Office ​​テーマ">
  <a:themeElements>
    <a:clrScheme name="Office">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4014</TotalTime>
  <Words>2893</Words>
  <Application>Microsoft Office PowerPoint</Application>
  <PresentationFormat>画面に合わせる (4:3)</PresentationFormat>
  <Paragraphs>213</Paragraphs>
  <Slides>26</Slides>
  <Notes>26</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Office ​​テーマ</vt:lpstr>
      <vt:lpstr>英国法とEU法における 債務者財産の透明化</vt:lpstr>
      <vt:lpstr>本報告の構成</vt:lpstr>
      <vt:lpstr>財産凍結命令(freezing injunction)</vt:lpstr>
      <vt:lpstr>財産凍結命令 発布要件と内容</vt:lpstr>
      <vt:lpstr>財産凍結命令 雛形</vt:lpstr>
      <vt:lpstr>財産開示命令</vt:lpstr>
      <vt:lpstr>財産凍結・開示命令 発令および取消・変更の手続</vt:lpstr>
      <vt:lpstr>財産凍結命令 実効性を担保する制度</vt:lpstr>
      <vt:lpstr>財産開示命令 実効性を担保する制度</vt:lpstr>
      <vt:lpstr>第三者に対する債務者財産の開示命令</vt:lpstr>
      <vt:lpstr>財産凍結命令 商事事件や違法性の高い事件(詐欺・横領・背任など)が中心</vt:lpstr>
      <vt:lpstr>日本の立法論への示唆</vt:lpstr>
      <vt:lpstr>英国の財産凍結・開示命令の「借用」</vt:lpstr>
      <vt:lpstr>判決後の財産開示手続</vt:lpstr>
      <vt:lpstr>判決後の財産開示手続</vt:lpstr>
      <vt:lpstr>判決後の財産開示手続</vt:lpstr>
      <vt:lpstr>判決後の財産開示手続</vt:lpstr>
      <vt:lpstr>判決後の第三者に対する財産照会</vt:lpstr>
      <vt:lpstr> EUの口座情報取得の嘱託手続創設の動き 「欧州口座保全命令規則」 </vt:lpstr>
      <vt:lpstr>EUの口座情報取得の嘱託手続創設の動き</vt:lpstr>
      <vt:lpstr>EUの口座情報取得の嘱託手続創設の動き</vt:lpstr>
      <vt:lpstr>EUの口座情報取得の嘱託手続創設の動き</vt:lpstr>
      <vt:lpstr>EUの口座情報取得の嘱託手続創設の動き</vt:lpstr>
      <vt:lpstr>EUの口座情報取得の嘱託手続創設の動き 立法の経緯</vt:lpstr>
      <vt:lpstr>EUの口座情報取得の嘱託手続創設の動き　 日本法への示唆</vt:lpstr>
      <vt:lpstr>EUの口座情報取得の嘱託手続創設の動き 連合王国の参加の有無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英国の財産開示命令 財産凍結命令に付随する判決前の命令を中心に</dc:title>
  <dc:creator>Koji Takahashi</dc:creator>
  <cp:lastModifiedBy>Koji Takahashi</cp:lastModifiedBy>
  <cp:revision>325</cp:revision>
  <dcterms:created xsi:type="dcterms:W3CDTF">2014-03-14T01:14:56Z</dcterms:created>
  <dcterms:modified xsi:type="dcterms:W3CDTF">2014-03-29T02:29:18Z</dcterms:modified>
</cp:coreProperties>
</file>