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81" r:id="rId4"/>
    <p:sldId id="284" r:id="rId5"/>
    <p:sldId id="282" r:id="rId6"/>
    <p:sldId id="285" r:id="rId7"/>
    <p:sldId id="294" r:id="rId8"/>
    <p:sldId id="283" r:id="rId9"/>
    <p:sldId id="296" r:id="rId10"/>
    <p:sldId id="293" r:id="rId11"/>
    <p:sldId id="292" r:id="rId12"/>
    <p:sldId id="286" r:id="rId13"/>
    <p:sldId id="289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39" autoAdjust="0"/>
  </p:normalViewPr>
  <p:slideViewPr>
    <p:cSldViewPr>
      <p:cViewPr varScale="1">
        <p:scale>
          <a:sx n="61" d="100"/>
          <a:sy n="61" d="100"/>
        </p:scale>
        <p:origin x="-609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3" y="105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903B5-772A-4620-8819-56241F4D70F6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B4834-26A4-4D52-8FFE-C726AFA531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91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ja-JP" altLang="en-US" smtClean="0"/>
              <a:t>マスター サブタイトルの書式設定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24072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0288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91788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4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43242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4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015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4062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750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fr-FR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fr-FR"/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533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fr-FR"/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fr-FR"/>
          </a:p>
        </p:txBody>
      </p:sp>
      <p:sp>
        <p:nvSpPr>
          <p:cNvPr id="7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8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0773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4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13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3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9126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8141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ja-JP" altLang="en-US" smtClean="0"/>
              <a:t>マスター タイトルの書式設定</a:t>
            </a:r>
            <a:endParaRPr lang="fr-FR"/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fr-FR" noProof="0" smtClean="0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Espace réservé de la date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6" name="Espace réservé du pied de page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Espace réservé du numéro de diapositive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10635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100000">
              <a:srgbClr val="85C2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 style du titre</a:t>
            </a:r>
          </a:p>
        </p:txBody>
      </p:sp>
      <p:sp>
        <p:nvSpPr>
          <p:cNvPr id="1027" name="Espace réservé du texte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fld id="{EBFB1803-355D-4625-82DA-0A477E9A7E2B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200" smtClean="0"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fld id="{7E10777A-4AE9-4492-A7F9-505CC5493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lang="fr-FR" sz="4400" kern="1200">
          <a:solidFill>
            <a:srgbClr val="000000"/>
          </a:solidFill>
          <a:latin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buSzPct val="100000"/>
        <a:buFont typeface="Arial" charset="0"/>
        <a:buChar char="•"/>
        <a:defRPr kumimoji="1" lang="fr-FR" sz="3200" kern="1200">
          <a:solidFill>
            <a:srgbClr val="000000"/>
          </a:solidFill>
          <a:latin typeface="Calibri"/>
        </a:defRPr>
      </a:lvl1pPr>
      <a:lvl2pPr marL="742950" lvl="1" indent="-285750" algn="l" rtl="0" eaLnBrk="1" fontAlgn="base" hangingPunct="1">
        <a:spcBef>
          <a:spcPts val="700"/>
        </a:spcBef>
        <a:spcAft>
          <a:spcPct val="0"/>
        </a:spcAft>
        <a:buSzPct val="100000"/>
        <a:buFont typeface="Arial" charset="0"/>
        <a:buChar char="–"/>
        <a:defRPr kumimoji="1" lang="fr-FR" sz="2800" kern="1200">
          <a:solidFill>
            <a:srgbClr val="000000"/>
          </a:solidFill>
          <a:latin typeface="Calibri"/>
        </a:defRPr>
      </a:lvl2pPr>
      <a:lvl3pPr marL="1143000" lvl="2" indent="-228600" algn="l" rtl="0" eaLnBrk="1" fontAlgn="base" hangingPunct="1">
        <a:spcBef>
          <a:spcPts val="600"/>
        </a:spcBef>
        <a:spcAft>
          <a:spcPct val="0"/>
        </a:spcAft>
        <a:buSzPct val="100000"/>
        <a:buFont typeface="Arial" charset="0"/>
        <a:buChar char="•"/>
        <a:defRPr kumimoji="1" lang="fr-FR" sz="2400" kern="1200">
          <a:solidFill>
            <a:srgbClr val="000000"/>
          </a:solidFill>
          <a:latin typeface="Calibri"/>
        </a:defRPr>
      </a:lvl3pPr>
      <a:lvl4pPr marL="1600200" lvl="3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–"/>
        <a:defRPr kumimoji="1" lang="fr-FR" sz="2000" kern="1200">
          <a:solidFill>
            <a:srgbClr val="000000"/>
          </a:solidFill>
          <a:latin typeface="Calibri"/>
        </a:defRPr>
      </a:lvl4pPr>
      <a:lvl5pPr marL="2057400" lvl="4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»"/>
        <a:defRPr kumimoji="1" lang="fr-FR" sz="2000" kern="1200">
          <a:solidFill>
            <a:srgbClr val="000000"/>
          </a:solidFill>
          <a:latin typeface="Calibri"/>
        </a:defRPr>
      </a:lvl5pPr>
      <a:lvl6pPr marL="2514600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»"/>
        <a:defRPr kumimoji="1" lang="fr-FR" sz="2000" kern="1200">
          <a:solidFill>
            <a:srgbClr val="000000"/>
          </a:solidFill>
          <a:latin typeface="Calibri"/>
        </a:defRPr>
      </a:lvl6pPr>
      <a:lvl7pPr marL="2971800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»"/>
        <a:defRPr kumimoji="1" lang="fr-FR" sz="2000" kern="1200">
          <a:solidFill>
            <a:srgbClr val="000000"/>
          </a:solidFill>
          <a:latin typeface="Calibri"/>
        </a:defRPr>
      </a:lvl7pPr>
      <a:lvl8pPr marL="3429000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»"/>
        <a:defRPr kumimoji="1" lang="fr-FR" sz="2000" kern="1200">
          <a:solidFill>
            <a:srgbClr val="000000"/>
          </a:solidFill>
          <a:latin typeface="Calibri"/>
        </a:defRPr>
      </a:lvl8pPr>
      <a:lvl9pPr marL="3886200" indent="-228600" algn="l" rtl="0" eaLnBrk="1" fontAlgn="base" hangingPunct="1">
        <a:spcBef>
          <a:spcPts val="500"/>
        </a:spcBef>
        <a:spcAft>
          <a:spcPct val="0"/>
        </a:spcAft>
        <a:buSzPct val="100000"/>
        <a:buFont typeface="Arial" charset="0"/>
        <a:buChar char="»"/>
        <a:defRPr kumimoji="1" lang="fr-FR" sz="2000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Japanese Legal System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Koji Takahashi</a:t>
            </a:r>
          </a:p>
          <a:p>
            <a:r>
              <a:rPr lang="en-US" altLang="ja-JP" dirty="0" smtClean="0"/>
              <a:t>(</a:t>
            </a:r>
            <a:r>
              <a:rPr lang="en-US" altLang="ja-JP" dirty="0" err="1" smtClean="0"/>
              <a:t>Doshisha</a:t>
            </a:r>
            <a:r>
              <a:rPr lang="en-US" altLang="ja-JP" dirty="0" smtClean="0"/>
              <a:t> University Law School)</a:t>
            </a:r>
          </a:p>
          <a:p>
            <a:r>
              <a:rPr kumimoji="1" lang="en-US" altLang="ja-JP" dirty="0" smtClean="0"/>
              <a:t>For presentation to the Danish Parliamentary delegation (7 March 2013)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98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図プレースホルダー 5"/>
          <p:cNvSpPr>
            <a:spLocks noGrp="1"/>
          </p:cNvSpPr>
          <p:nvPr>
            <p:ph type="pic" idx="1"/>
          </p:nvPr>
        </p:nvSpPr>
        <p:spPr/>
      </p:sp>
      <p:sp>
        <p:nvSpPr>
          <p:cNvPr id="4" name="テキスト プレースホルダー 3"/>
          <p:cNvSpPr>
            <a:spLocks noGrp="1"/>
          </p:cNvSpPr>
          <p:nvPr>
            <p:ph type="body" idx="2"/>
          </p:nvPr>
        </p:nvSpPr>
        <p:spPr>
          <a:xfrm>
            <a:off x="1331640" y="6021288"/>
            <a:ext cx="6235080" cy="51683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From the website of the Supreme Court of Japan (http</a:t>
            </a:r>
            <a:r>
              <a:rPr lang="en-US" altLang="ja-JP" dirty="0"/>
              <a:t>://</a:t>
            </a:r>
            <a:r>
              <a:rPr lang="en-US" altLang="ja-JP" dirty="0" smtClean="0"/>
              <a:t>www.courts.go.jp/english/proceedings/civil_suit_index/index.html)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352928" cy="576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753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Modernization of </a:t>
            </a:r>
            <a:r>
              <a:rPr lang="en-US" altLang="ja-JP" dirty="0" smtClean="0"/>
              <a:t>statutes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kumimoji="1" lang="en-US" altLang="ja-JP" dirty="0" smtClean="0"/>
              <a:t>Code of Civil </a:t>
            </a:r>
            <a:r>
              <a:rPr lang="en-US" altLang="ja-JP" dirty="0"/>
              <a:t>P</a:t>
            </a:r>
            <a:r>
              <a:rPr kumimoji="1" lang="en-US" altLang="ja-JP" dirty="0" smtClean="0"/>
              <a:t>rocedure (1996, 2011)</a:t>
            </a:r>
          </a:p>
          <a:p>
            <a:pPr lvl="1"/>
            <a:r>
              <a:rPr lang="en-US" altLang="ja-JP" dirty="0" smtClean="0"/>
              <a:t>Arbitration Law (2003)</a:t>
            </a:r>
          </a:p>
          <a:p>
            <a:pPr lvl="1"/>
            <a:r>
              <a:rPr lang="en-US" altLang="ja-JP" dirty="0" smtClean="0"/>
              <a:t>Bankruptcy Act (2004)</a:t>
            </a:r>
          </a:p>
          <a:p>
            <a:pPr lvl="1"/>
            <a:r>
              <a:rPr lang="en-US" altLang="ja-JP" dirty="0" smtClean="0"/>
              <a:t>Companies Act (2005)</a:t>
            </a:r>
          </a:p>
          <a:p>
            <a:pPr lvl="1"/>
            <a:r>
              <a:rPr lang="en-US" altLang="ja-JP" dirty="0" smtClean="0"/>
              <a:t>Act on the Application of Laws </a:t>
            </a:r>
            <a:r>
              <a:rPr lang="en-US" altLang="ja-JP" dirty="0"/>
              <a:t>(2006)</a:t>
            </a:r>
          </a:p>
          <a:p>
            <a:pPr lvl="1"/>
            <a:r>
              <a:rPr lang="en-US" altLang="ja-JP" dirty="0" smtClean="0"/>
              <a:t>Civil Code (2015?)</a:t>
            </a:r>
          </a:p>
          <a:p>
            <a:r>
              <a:rPr lang="en-US" altLang="ja-JP" dirty="0" smtClean="0"/>
              <a:t>Continued attention to foreign </a:t>
            </a:r>
            <a:r>
              <a:rPr lang="en-US" altLang="ja-JP" dirty="0"/>
              <a:t>legal </a:t>
            </a:r>
            <a:r>
              <a:rPr lang="en-US" altLang="ja-JP" dirty="0" smtClean="0"/>
              <a:t>systems.</a:t>
            </a:r>
          </a:p>
          <a:p>
            <a:r>
              <a:rPr lang="en-US" altLang="ja-JP" dirty="0" smtClean="0"/>
              <a:t>But </a:t>
            </a:r>
            <a:r>
              <a:rPr lang="en-US" altLang="ja-JP" dirty="0"/>
              <a:t>based more </a:t>
            </a:r>
            <a:r>
              <a:rPr lang="en-US" altLang="ja-JP" dirty="0" smtClean="0"/>
              <a:t>on decades of </a:t>
            </a:r>
            <a:r>
              <a:rPr lang="en-US" altLang="ja-JP" dirty="0"/>
              <a:t>Japan’s own experience.</a:t>
            </a:r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1604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Rule of law yet to take roots?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Deference and submissiveness to authorities remain strong.</a:t>
            </a:r>
            <a:endParaRPr kumimoji="1" lang="en-US" altLang="ja-JP" dirty="0" smtClean="0"/>
          </a:p>
          <a:p>
            <a:r>
              <a:rPr lang="en-US" altLang="ja-JP" dirty="0" smtClean="0"/>
              <a:t>Demands in some quarters of legal market remain unfilled.</a:t>
            </a:r>
          </a:p>
          <a:p>
            <a:pPr lvl="1"/>
            <a:r>
              <a:rPr kumimoji="1" lang="en-US" altLang="ja-JP" dirty="0" smtClean="0"/>
              <a:t>Highly specialized fields.</a:t>
            </a:r>
          </a:p>
          <a:p>
            <a:pPr lvl="1"/>
            <a:r>
              <a:rPr kumimoji="1" lang="en-US" altLang="ja-JP" dirty="0" smtClean="0"/>
              <a:t>Rural areas.</a:t>
            </a:r>
          </a:p>
          <a:p>
            <a:pPr lvl="1"/>
            <a:r>
              <a:rPr lang="en-US" altLang="ja-JP" dirty="0" smtClean="0"/>
              <a:t>Attorney’s monopoly </a:t>
            </a:r>
            <a:r>
              <a:rPr lang="en-US" altLang="ja-JP" dirty="0"/>
              <a:t>over </a:t>
            </a:r>
            <a:r>
              <a:rPr lang="en-US" altLang="ja-JP" dirty="0" smtClean="0"/>
              <a:t>all legal services </a:t>
            </a:r>
            <a:r>
              <a:rPr lang="en-US" altLang="ja-JP" dirty="0"/>
              <a:t>(including </a:t>
            </a:r>
            <a:r>
              <a:rPr lang="en-US" altLang="ja-JP" dirty="0" smtClean="0"/>
              <a:t>provision of legal advice) </a:t>
            </a:r>
            <a:r>
              <a:rPr lang="en-US" altLang="ja-JP" dirty="0"/>
              <a:t>(</a:t>
            </a:r>
            <a:r>
              <a:rPr lang="en-US" altLang="ja-JP" dirty="0" smtClean="0"/>
              <a:t>Attorney Act, Art. 72)</a:t>
            </a:r>
            <a:endParaRPr lang="en-US" altLang="ja-JP" dirty="0"/>
          </a:p>
          <a:p>
            <a:pPr lvl="2"/>
            <a:endParaRPr lang="en-US" altLang="ja-JP" dirty="0"/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3820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Size </a:t>
            </a:r>
            <a:r>
              <a:rPr lang="en-US" altLang="ja-JP" smtClean="0"/>
              <a:t>of p</a:t>
            </a:r>
            <a:r>
              <a:rPr kumimoji="1" lang="en-US" altLang="ja-JP" smtClean="0"/>
              <a:t>opulation </a:t>
            </a:r>
            <a:r>
              <a:rPr kumimoji="1" lang="en-US" altLang="ja-JP" dirty="0" smtClean="0"/>
              <a:t>served by one attorney</a:t>
            </a:r>
            <a:br>
              <a:rPr kumimoji="1" lang="en-US" altLang="ja-JP" dirty="0" smtClean="0"/>
            </a:br>
            <a:r>
              <a:rPr kumimoji="1" lang="en-US" altLang="ja-JP" sz="1600" dirty="0" smtClean="0"/>
              <a:t>(from </a:t>
            </a:r>
            <a:r>
              <a:rPr kumimoji="1" lang="en-US" altLang="ja-JP" sz="1600" i="1" dirty="0" err="1" smtClean="0"/>
              <a:t>Bengoshi</a:t>
            </a:r>
            <a:r>
              <a:rPr kumimoji="1" lang="en-US" altLang="ja-JP" sz="1600" i="1" dirty="0" smtClean="0"/>
              <a:t> </a:t>
            </a:r>
            <a:r>
              <a:rPr kumimoji="1" lang="en-US" altLang="ja-JP" sz="1600" i="1" dirty="0" err="1" smtClean="0"/>
              <a:t>Hakusho</a:t>
            </a:r>
            <a:r>
              <a:rPr kumimoji="1" lang="en-US" altLang="ja-JP" sz="1600" dirty="0" smtClean="0"/>
              <a:t> 2012)</a:t>
            </a:r>
            <a:endParaRPr kumimoji="1" lang="ja-JP" altLang="en-US" sz="1600" dirty="0"/>
          </a:p>
        </p:txBody>
      </p:sp>
      <p:pic>
        <p:nvPicPr>
          <p:cNvPr id="4" name="コンテンツ プレースホルダー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388" y="1600200"/>
            <a:ext cx="8109224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17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Importation of foreign law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smtClean="0"/>
              <a:t>Edo era: over 200 years of national isolation.</a:t>
            </a:r>
          </a:p>
          <a:p>
            <a:r>
              <a:rPr lang="en-US" altLang="ja-JP" dirty="0" smtClean="0"/>
              <a:t>Meiji era (1868-1911)</a:t>
            </a:r>
          </a:p>
          <a:p>
            <a:pPr lvl="1"/>
            <a:r>
              <a:rPr lang="en-US" altLang="ja-JP" dirty="0" smtClean="0"/>
              <a:t>Introduction of the Western civilization.</a:t>
            </a:r>
          </a:p>
          <a:p>
            <a:pPr lvl="1"/>
            <a:r>
              <a:rPr lang="en-US" altLang="ja-JP" dirty="0" smtClean="0"/>
              <a:t>In law, primarily German, but some French, influence.</a:t>
            </a:r>
          </a:p>
          <a:p>
            <a:pPr lvl="2"/>
            <a:r>
              <a:rPr lang="en-US" altLang="ja-JP" dirty="0" smtClean="0"/>
              <a:t>e.g. </a:t>
            </a:r>
            <a:r>
              <a:rPr lang="en-US" altLang="ja-JP" dirty="0"/>
              <a:t>Civil Code, Code of Civil procedure, Commercial Code</a:t>
            </a:r>
            <a:endParaRPr lang="en-US" altLang="ja-JP" dirty="0" smtClean="0"/>
          </a:p>
          <a:p>
            <a:r>
              <a:rPr kumimoji="1" lang="en-US" altLang="ja-JP" dirty="0" smtClean="0"/>
              <a:t>After World War II</a:t>
            </a:r>
          </a:p>
          <a:p>
            <a:pPr lvl="1"/>
            <a:r>
              <a:rPr lang="en-US" altLang="ja-JP" dirty="0" smtClean="0"/>
              <a:t>American influence</a:t>
            </a:r>
          </a:p>
          <a:p>
            <a:pPr lvl="2"/>
            <a:r>
              <a:rPr lang="en-US" altLang="ja-JP" dirty="0"/>
              <a:t>e</a:t>
            </a:r>
            <a:r>
              <a:rPr lang="en-US" altLang="ja-JP" dirty="0" smtClean="0"/>
              <a:t>.g. Constitution, anti-monopoly law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2917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L</a:t>
            </a:r>
            <a:r>
              <a:rPr lang="en-US" altLang="ja-JP" dirty="0" smtClean="0"/>
              <a:t>ow-key role of law (</a:t>
            </a:r>
            <a:r>
              <a:rPr lang="ja-JP" altLang="en-US" dirty="0" smtClean="0"/>
              <a:t>～</a:t>
            </a:r>
            <a:r>
              <a:rPr lang="en-US" altLang="ja-JP" dirty="0"/>
              <a:t>8</a:t>
            </a:r>
            <a:r>
              <a:rPr lang="en-US" altLang="ja-JP" dirty="0" smtClean="0"/>
              <a:t>0s)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Weak “legal </a:t>
            </a:r>
            <a:r>
              <a:rPr lang="en-US" altLang="ja-JP" dirty="0"/>
              <a:t>consciousness</a:t>
            </a:r>
            <a:r>
              <a:rPr lang="en-US" altLang="ja-JP" dirty="0" smtClean="0"/>
              <a:t>”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“</a:t>
            </a:r>
            <a:r>
              <a:rPr lang="en-US" altLang="ja-JP" i="1" dirty="0" err="1"/>
              <a:t>s</a:t>
            </a:r>
            <a:r>
              <a:rPr lang="en-US" altLang="ja-JP" i="1" dirty="0" err="1" smtClean="0"/>
              <a:t>osho-zata</a:t>
            </a:r>
            <a:r>
              <a:rPr lang="en-US" altLang="ja-JP" dirty="0" smtClean="0"/>
              <a:t>”: </a:t>
            </a:r>
            <a:r>
              <a:rPr lang="en-US" altLang="ja-JP" dirty="0"/>
              <a:t>(pejoratively) going </a:t>
            </a:r>
            <a:r>
              <a:rPr lang="en-US" altLang="ja-JP" dirty="0" smtClean="0"/>
              <a:t>to court.</a:t>
            </a:r>
          </a:p>
          <a:p>
            <a:pPr lvl="1"/>
            <a:r>
              <a:rPr lang="en-GB" altLang="ja-JP" dirty="0" smtClean="0"/>
              <a:t>“Should </a:t>
            </a:r>
            <a:r>
              <a:rPr lang="en-GB" altLang="ja-JP" dirty="0"/>
              <a:t>a dispute </a:t>
            </a:r>
            <a:r>
              <a:rPr lang="en-GB" altLang="ja-JP" dirty="0" smtClean="0"/>
              <a:t>arise </a:t>
            </a:r>
            <a:r>
              <a:rPr lang="en-GB" altLang="ja-JP" dirty="0"/>
              <a:t>between the parties with regard to </a:t>
            </a:r>
            <a:r>
              <a:rPr lang="en-GB" altLang="ja-JP" dirty="0" smtClean="0"/>
              <a:t>this </a:t>
            </a:r>
            <a:r>
              <a:rPr lang="en-GB" altLang="ja-JP" dirty="0"/>
              <a:t>contract, the parties </a:t>
            </a:r>
            <a:r>
              <a:rPr lang="en-GB" altLang="ja-JP" dirty="0" smtClean="0"/>
              <a:t>shall </a:t>
            </a:r>
            <a:r>
              <a:rPr lang="en-GB" altLang="ja-JP" dirty="0"/>
              <a:t>settle </a:t>
            </a:r>
            <a:r>
              <a:rPr lang="en-GB" altLang="ja-JP" dirty="0" smtClean="0"/>
              <a:t>it </a:t>
            </a:r>
            <a:r>
              <a:rPr lang="en-GB" altLang="ja-JP" dirty="0"/>
              <a:t>by consultation</a:t>
            </a:r>
            <a:r>
              <a:rPr lang="en-GB" altLang="ja-JP" i="1" dirty="0" smtClean="0"/>
              <a:t>.”</a:t>
            </a:r>
          </a:p>
          <a:p>
            <a:pPr lvl="1"/>
            <a:r>
              <a:rPr lang="en-GB" altLang="ja-JP" i="1" dirty="0" smtClean="0"/>
              <a:t>Kubo v. Tamura </a:t>
            </a:r>
            <a:r>
              <a:rPr lang="en-GB" altLang="ja-JP" dirty="0" smtClean="0"/>
              <a:t>(</a:t>
            </a:r>
            <a:r>
              <a:rPr lang="en-GB" altLang="ja-JP" dirty="0" err="1" smtClean="0"/>
              <a:t>Tsu</a:t>
            </a:r>
            <a:r>
              <a:rPr lang="en-GB" altLang="ja-JP" dirty="0" smtClean="0"/>
              <a:t> District Court judgment 21 April 1983)</a:t>
            </a:r>
            <a:endParaRPr lang="en-US" altLang="ja-JP" dirty="0" smtClean="0"/>
          </a:p>
          <a:p>
            <a:r>
              <a:rPr lang="en-US" altLang="ja-JP" dirty="0" smtClean="0"/>
              <a:t>Corporate business scene: controlled by bureaucrats.</a:t>
            </a:r>
          </a:p>
          <a:p>
            <a:pPr lvl="1"/>
            <a:r>
              <a:rPr lang="en-US" altLang="ja-JP" dirty="0" smtClean="0"/>
              <a:t>Best and brightest of graduates would seek employment in central government.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altLang="ja-JP" i="1" dirty="0" err="1"/>
              <a:t>Amakudari</a:t>
            </a:r>
            <a:r>
              <a:rPr lang="en-US" altLang="ja-JP" dirty="0"/>
              <a:t>” = descent from the heaven = Retired bureaucrats parachuting onto private-sector companies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altLang="ja-JP" dirty="0"/>
              <a:t>Japan Inc.”: government-led </a:t>
            </a:r>
            <a:r>
              <a:rPr lang="en-US" altLang="ja-JP" dirty="0" smtClean="0"/>
              <a:t>revival (esp. 50s </a:t>
            </a:r>
            <a:r>
              <a:rPr lang="ja-JP" altLang="en-US" dirty="0" smtClean="0"/>
              <a:t>～</a:t>
            </a:r>
            <a:r>
              <a:rPr lang="en-US" altLang="ja-JP" dirty="0" smtClean="0"/>
              <a:t>70s</a:t>
            </a:r>
            <a:r>
              <a:rPr lang="en-US" altLang="ja-JP" dirty="0"/>
              <a:t>).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74577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/>
            </a:r>
            <a:br>
              <a:rPr lang="en-US" altLang="ja-JP" dirty="0"/>
            </a:br>
            <a:r>
              <a:rPr lang="en-GB" altLang="ja-JP" dirty="0" smtClean="0"/>
              <a:t>Methods </a:t>
            </a:r>
            <a:r>
              <a:rPr lang="en-GB" altLang="ja-JP" dirty="0"/>
              <a:t>of implementing </a:t>
            </a:r>
            <a:r>
              <a:rPr lang="en-GB" altLang="ja-JP" dirty="0" smtClean="0"/>
              <a:t>administrative policies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Administrative dispositions (formal method under statutes or ordinances)  e.g. orders, permits, revocation of permits, rejection of applications. </a:t>
            </a:r>
          </a:p>
          <a:p>
            <a:pPr lvl="1"/>
            <a:r>
              <a:rPr lang="en-US" altLang="ja-JP" dirty="0" smtClean="0"/>
              <a:t>Reviewable by court.</a:t>
            </a:r>
          </a:p>
          <a:p>
            <a:r>
              <a:rPr lang="en-US" altLang="ja-JP" dirty="0"/>
              <a:t>Administrative </a:t>
            </a:r>
            <a:r>
              <a:rPr lang="en-US" altLang="ja-JP" dirty="0" smtClean="0"/>
              <a:t>guidance (</a:t>
            </a:r>
            <a:r>
              <a:rPr lang="en-GB" altLang="ja-JP" dirty="0" smtClean="0"/>
              <a:t>informal</a:t>
            </a:r>
            <a:r>
              <a:rPr lang="en-GB" altLang="ja-JP" dirty="0"/>
              <a:t>, </a:t>
            </a:r>
            <a:r>
              <a:rPr lang="en-GB" altLang="ja-JP" dirty="0" smtClean="0"/>
              <a:t>non-binding method) e.g. </a:t>
            </a:r>
            <a:r>
              <a:rPr lang="en-GB" altLang="ja-JP" dirty="0"/>
              <a:t>recommendation, </a:t>
            </a:r>
            <a:r>
              <a:rPr lang="en-GB" altLang="ja-JP" dirty="0" smtClean="0"/>
              <a:t>suggestion, encouragement, </a:t>
            </a:r>
            <a:r>
              <a:rPr lang="en-GB" altLang="ja-JP" dirty="0"/>
              <a:t>advice</a:t>
            </a:r>
            <a:r>
              <a:rPr lang="en-GB" altLang="ja-JP" dirty="0" smtClean="0"/>
              <a:t>, warning.</a:t>
            </a:r>
          </a:p>
          <a:p>
            <a:pPr lvl="1"/>
            <a:r>
              <a:rPr lang="en-GB" altLang="ja-JP" dirty="0" smtClean="0"/>
              <a:t>Non-reviewable by court </a:t>
            </a:r>
            <a:r>
              <a:rPr lang="en-GB" altLang="ja-JP" dirty="0"/>
              <a:t>except where any sanction for disobedience is imposed which constitutes a tortious act </a:t>
            </a:r>
            <a:r>
              <a:rPr lang="en-GB" altLang="ja-JP" dirty="0" smtClean="0"/>
              <a:t>on the part of the </a:t>
            </a:r>
            <a:r>
              <a:rPr lang="en-GB" altLang="ja-JP" dirty="0"/>
              <a:t>bureaucrat. </a:t>
            </a:r>
            <a:endParaRPr lang="en-GB" altLang="ja-JP" dirty="0" smtClean="0"/>
          </a:p>
          <a:p>
            <a:pPr lvl="1"/>
            <a:r>
              <a:rPr lang="en-GB" altLang="ja-JP" dirty="0" smtClean="0"/>
              <a:t>Supported by implied threats of actions or inactions (e.g. withholding permits): Outlawed by 1993 Act.</a:t>
            </a:r>
            <a:endParaRPr lang="ja-JP" altLang="en-US" dirty="0" smtClean="0"/>
          </a:p>
          <a:p>
            <a:pPr lvl="1"/>
            <a:r>
              <a:rPr lang="en-US" altLang="ja-JP" dirty="0"/>
              <a:t>e.g. Sumitomo Metal </a:t>
            </a:r>
            <a:r>
              <a:rPr lang="en-US" altLang="ja-JP" dirty="0" smtClean="0"/>
              <a:t>incident (1964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lvl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88543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Lega</a:t>
            </a:r>
            <a:r>
              <a:rPr lang="en-US" altLang="ja-JP" dirty="0" smtClean="0"/>
              <a:t>l services market </a:t>
            </a:r>
            <a:r>
              <a:rPr kumimoji="1" lang="en-US" altLang="ja-JP" dirty="0" smtClean="0"/>
              <a:t>until mid-90s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en-US" altLang="ja-JP" dirty="0" smtClean="0"/>
              <a:t>Companies would turn to bureaucrats for advice on permissibility of products and transactions.</a:t>
            </a:r>
          </a:p>
          <a:p>
            <a:r>
              <a:rPr lang="en-US" altLang="ja-JP" dirty="0" smtClean="0"/>
              <a:t>Companies would not rely on attorneys to conduct domestic business.</a:t>
            </a:r>
          </a:p>
          <a:p>
            <a:r>
              <a:rPr lang="en-US" altLang="ja-JP" dirty="0" smtClean="0"/>
              <a:t>Transactional legal work was concentrated on the international side of business, an area of practice of a small minority of attorneys. </a:t>
            </a:r>
          </a:p>
          <a:p>
            <a:r>
              <a:rPr lang="en-US" altLang="ja-JP" dirty="0" smtClean="0"/>
              <a:t>The work of a great majority of attorneys was centered on litigation.</a:t>
            </a:r>
          </a:p>
        </p:txBody>
      </p:sp>
    </p:spTree>
    <p:extLst>
      <p:ext uri="{BB962C8B-B14F-4D97-AF65-F5344CB8AC3E}">
        <p14:creationId xmlns:p14="http://schemas.microsoft.com/office/powerpoint/2010/main" val="3527298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Administrative Procedures Act (1993)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112568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Formalized </a:t>
            </a:r>
            <a:r>
              <a:rPr lang="en-US" altLang="ja-JP" sz="2800" dirty="0"/>
              <a:t>regulatory process for </a:t>
            </a:r>
            <a:r>
              <a:rPr lang="en-US" altLang="ja-JP" sz="2800" dirty="0" smtClean="0"/>
              <a:t>administrative dispositions and administrative guidance. </a:t>
            </a:r>
          </a:p>
          <a:p>
            <a:r>
              <a:rPr lang="en-US" altLang="ja-JP" sz="2800" dirty="0" smtClean="0"/>
              <a:t>Article 32(1)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Persons </a:t>
            </a:r>
            <a:r>
              <a:rPr lang="en-US" altLang="ja-JP" sz="2800" dirty="0"/>
              <a:t>rendering </a:t>
            </a:r>
            <a:r>
              <a:rPr lang="en-US" altLang="ja-JP" sz="2800" dirty="0" smtClean="0"/>
              <a:t>administrative guidance shall make sure </a:t>
            </a:r>
            <a:r>
              <a:rPr lang="en-US" altLang="ja-JP" sz="2800" dirty="0"/>
              <a:t>that </a:t>
            </a:r>
            <a:r>
              <a:rPr lang="en-US" altLang="ja-JP" sz="2800" dirty="0" smtClean="0"/>
              <a:t>… </a:t>
            </a:r>
            <a:r>
              <a:rPr lang="en-US" altLang="ja-JP" sz="2800" dirty="0"/>
              <a:t>the </a:t>
            </a:r>
            <a:r>
              <a:rPr lang="en-US" altLang="ja-JP" sz="2800" dirty="0" smtClean="0"/>
              <a:t>aim </a:t>
            </a:r>
            <a:r>
              <a:rPr lang="en-US" altLang="ja-JP" sz="2800" dirty="0"/>
              <a:t>of the </a:t>
            </a:r>
            <a:r>
              <a:rPr lang="en-US" altLang="ja-JP" sz="2800" dirty="0" smtClean="0"/>
              <a:t>guidance </a:t>
            </a:r>
            <a:r>
              <a:rPr lang="en-US" altLang="ja-JP" sz="2800" dirty="0"/>
              <a:t>is, to the utmost degree, </a:t>
            </a:r>
            <a:r>
              <a:rPr lang="en-US" altLang="ja-JP" sz="2800" dirty="0" smtClean="0"/>
              <a:t>to be achieved </a:t>
            </a:r>
            <a:r>
              <a:rPr lang="en-US" altLang="ja-JP" sz="2800" u="sng" dirty="0" smtClean="0"/>
              <a:t>solely on the basis of the </a:t>
            </a:r>
            <a:r>
              <a:rPr lang="en-US" altLang="ja-JP" sz="2800" u="sng" dirty="0"/>
              <a:t>voluntary cooperation</a:t>
            </a:r>
            <a:r>
              <a:rPr lang="en-US" altLang="ja-JP" sz="2800" dirty="0"/>
              <a:t> of the subject </a:t>
            </a:r>
            <a:r>
              <a:rPr lang="en-US" altLang="ja-JP" sz="2800" dirty="0" smtClean="0"/>
              <a:t>parties.</a:t>
            </a:r>
            <a:endParaRPr lang="en-US" altLang="ja-JP" sz="2800" dirty="0"/>
          </a:p>
          <a:p>
            <a:r>
              <a:rPr lang="en-US" altLang="ja-JP" sz="2800" dirty="0" smtClean="0"/>
              <a:t>(2)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Persons rendering </a:t>
            </a:r>
            <a:r>
              <a:rPr lang="en-US" altLang="ja-JP" sz="2800" dirty="0"/>
              <a:t>a</a:t>
            </a:r>
            <a:r>
              <a:rPr lang="en-US" altLang="ja-JP" sz="2800" dirty="0" smtClean="0"/>
              <a:t>dministrative </a:t>
            </a:r>
            <a:r>
              <a:rPr lang="en-US" altLang="ja-JP" sz="2800" dirty="0"/>
              <a:t>g</a:t>
            </a:r>
            <a:r>
              <a:rPr lang="en-US" altLang="ja-JP" sz="2800" dirty="0" smtClean="0"/>
              <a:t>uidance </a:t>
            </a:r>
            <a:r>
              <a:rPr lang="en-US" altLang="ja-JP" sz="2800" u="sng" dirty="0"/>
              <a:t>shall not treat the subject </a:t>
            </a:r>
            <a:r>
              <a:rPr lang="en-US" altLang="ja-JP" sz="2800" u="sng" dirty="0" smtClean="0"/>
              <a:t>parties disadvantageously</a:t>
            </a:r>
            <a:r>
              <a:rPr lang="en-US" altLang="ja-JP" sz="2800" dirty="0" smtClean="0"/>
              <a:t> because of their non-compliance </a:t>
            </a:r>
            <a:r>
              <a:rPr lang="en-US" altLang="ja-JP" sz="2800" dirty="0"/>
              <a:t>with the </a:t>
            </a:r>
            <a:r>
              <a:rPr lang="en-US" altLang="ja-JP" sz="2800" dirty="0" smtClean="0"/>
              <a:t>guidance.</a:t>
            </a:r>
            <a:endParaRPr lang="ja-JP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35125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Administrative Procedures </a:t>
            </a:r>
            <a:r>
              <a:rPr lang="en-US" altLang="ja-JP" dirty="0" smtClean="0"/>
              <a:t>Act (1993)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Article 35(1) Persons </a:t>
            </a:r>
            <a:r>
              <a:rPr lang="en-US" altLang="ja-JP" dirty="0" smtClean="0"/>
              <a:t>rendering administrative </a:t>
            </a:r>
            <a:r>
              <a:rPr lang="en-US" altLang="ja-JP" dirty="0"/>
              <a:t>g</a:t>
            </a:r>
            <a:r>
              <a:rPr lang="en-US" altLang="ja-JP" dirty="0" smtClean="0"/>
              <a:t>uidance </a:t>
            </a:r>
            <a:r>
              <a:rPr lang="en-US" altLang="ja-JP" u="sng" dirty="0"/>
              <a:t>shall make clear</a:t>
            </a:r>
            <a:r>
              <a:rPr lang="en-US" altLang="ja-JP" dirty="0"/>
              <a:t> to the subject party the purpose and content of, and </a:t>
            </a:r>
            <a:r>
              <a:rPr lang="en-US" altLang="ja-JP" u="sng" dirty="0"/>
              <a:t>the persons responsible</a:t>
            </a:r>
            <a:r>
              <a:rPr lang="en-US" altLang="ja-JP" dirty="0"/>
              <a:t> for, the </a:t>
            </a:r>
            <a:r>
              <a:rPr lang="en-US" altLang="ja-JP" dirty="0" smtClean="0"/>
              <a:t>guidance.</a:t>
            </a:r>
            <a:endParaRPr lang="ja-JP" altLang="ja-JP" dirty="0"/>
          </a:p>
          <a:p>
            <a:r>
              <a:rPr lang="en-US" altLang="ja-JP" dirty="0"/>
              <a:t>(2) Where </a:t>
            </a:r>
            <a:r>
              <a:rPr lang="en-US" altLang="ja-JP" dirty="0" smtClean="0"/>
              <a:t>administrative </a:t>
            </a:r>
            <a:r>
              <a:rPr lang="en-US" altLang="ja-JP" dirty="0"/>
              <a:t>g</a:t>
            </a:r>
            <a:r>
              <a:rPr lang="en-US" altLang="ja-JP" dirty="0" smtClean="0"/>
              <a:t>uidance </a:t>
            </a:r>
            <a:r>
              <a:rPr lang="en-US" altLang="ja-JP" dirty="0"/>
              <a:t>is rendered orally, the person </a:t>
            </a:r>
            <a:r>
              <a:rPr lang="en-US" altLang="ja-JP" dirty="0" smtClean="0"/>
              <a:t>rendering it shall</a:t>
            </a:r>
            <a:r>
              <a:rPr lang="en-US" altLang="ja-JP" dirty="0"/>
              <a:t>, if so requested by the subject party, provide the matters </a:t>
            </a:r>
            <a:r>
              <a:rPr lang="en-US" altLang="ja-JP" dirty="0" smtClean="0"/>
              <a:t>referred to in </a:t>
            </a:r>
            <a:r>
              <a:rPr lang="en-US" altLang="ja-JP" dirty="0"/>
              <a:t>the preceding paragraph </a:t>
            </a:r>
            <a:r>
              <a:rPr lang="en-US" altLang="ja-JP" u="sng" dirty="0"/>
              <a:t>in writing</a:t>
            </a:r>
            <a:r>
              <a:rPr lang="en-US" altLang="ja-JP" dirty="0"/>
              <a:t>, so long as no extraordinary administrative inconvenience arises </a:t>
            </a:r>
            <a:r>
              <a:rPr lang="en-US" altLang="ja-JP" dirty="0" smtClean="0"/>
              <a:t>therefrom.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7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</a:t>
            </a:r>
            <a:r>
              <a:rPr kumimoji="1" lang="en-US" altLang="ja-JP" dirty="0" smtClean="0"/>
              <a:t>hift to </a:t>
            </a:r>
            <a:r>
              <a:rPr lang="en-US" altLang="ja-JP" dirty="0" smtClean="0"/>
              <a:t>rule-based and transparent business </a:t>
            </a:r>
            <a:r>
              <a:rPr kumimoji="1" lang="en-US" altLang="ja-JP" dirty="0" smtClean="0"/>
              <a:t>climate </a:t>
            </a:r>
            <a:r>
              <a:rPr kumimoji="1" lang="en-US" altLang="ja-JP" sz="2700" dirty="0" smtClean="0"/>
              <a:t>(from mid-90s)</a:t>
            </a:r>
            <a:endParaRPr kumimoji="1" lang="ja-JP" altLang="en-US" sz="27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Shift </a:t>
            </a:r>
            <a:r>
              <a:rPr lang="en-US" altLang="ja-JP" dirty="0"/>
              <a:t>f</a:t>
            </a:r>
            <a:r>
              <a:rPr lang="en-US" altLang="ja-JP" dirty="0" smtClean="0"/>
              <a:t>rom </a:t>
            </a:r>
            <a:r>
              <a:rPr lang="en-US" altLang="ja-JP" i="1" dirty="0" smtClean="0"/>
              <a:t>ex-ante</a:t>
            </a:r>
            <a:r>
              <a:rPr lang="en-US" altLang="ja-JP" dirty="0" smtClean="0"/>
              <a:t> executive regulations to </a:t>
            </a:r>
            <a:r>
              <a:rPr lang="en-US" altLang="ja-JP" i="1" dirty="0" smtClean="0"/>
              <a:t>ex-post</a:t>
            </a:r>
            <a:r>
              <a:rPr lang="en-US" altLang="ja-JP" dirty="0" smtClean="0"/>
              <a:t> judicial remedies.</a:t>
            </a:r>
          </a:p>
          <a:p>
            <a:r>
              <a:rPr kumimoji="1" lang="en-US" altLang="ja-JP" dirty="0" smtClean="0"/>
              <a:t>Demand for </a:t>
            </a:r>
            <a:r>
              <a:rPr lang="en-US" altLang="ja-JP" dirty="0"/>
              <a:t>legal services </a:t>
            </a:r>
            <a:r>
              <a:rPr lang="en-US" altLang="ja-JP" dirty="0" smtClean="0"/>
              <a:t>on domestic </a:t>
            </a:r>
            <a:r>
              <a:rPr kumimoji="1" lang="en-US" altLang="ja-JP" dirty="0" smtClean="0"/>
              <a:t>transactions and corporate affairs has increased.</a:t>
            </a:r>
          </a:p>
          <a:p>
            <a:pPr lvl="1"/>
            <a:r>
              <a:rPr lang="en-US" altLang="ja-JP" dirty="0" smtClean="0"/>
              <a:t>Shareholders activism in derivative actions. 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.g. Sumitomo v. UFJ </a:t>
            </a:r>
            <a:r>
              <a:rPr lang="en-US" altLang="ja-JP" dirty="0"/>
              <a:t>(</a:t>
            </a:r>
            <a:r>
              <a:rPr lang="en-US" altLang="ja-JP" dirty="0" smtClean="0"/>
              <a:t>2004): </a:t>
            </a:r>
            <a:r>
              <a:rPr lang="en-US" altLang="ja-JP" dirty="0"/>
              <a:t> a prolonged two-year legal battle </a:t>
            </a:r>
            <a:r>
              <a:rPr lang="en-US" altLang="ja-JP" dirty="0" smtClean="0"/>
              <a:t>among </a:t>
            </a:r>
            <a:r>
              <a:rPr lang="en-US" altLang="ja-JP" dirty="0"/>
              <a:t>three of Japan's "Big Four" banking </a:t>
            </a:r>
            <a:r>
              <a:rPr lang="en-US" altLang="ja-JP" dirty="0" smtClean="0"/>
              <a:t>groups.</a:t>
            </a:r>
            <a:endParaRPr kumimoji="1" lang="en-US" altLang="ja-JP" dirty="0" smtClean="0"/>
          </a:p>
          <a:p>
            <a:r>
              <a:rPr lang="en-US" altLang="ja-JP" dirty="0" smtClean="0"/>
              <a:t>Emergence of large corporate law firms.</a:t>
            </a:r>
          </a:p>
          <a:p>
            <a:pPr lvl="1"/>
            <a:r>
              <a:rPr lang="en-US" altLang="ja-JP" dirty="0" smtClean="0"/>
              <a:t>Used to be called “</a:t>
            </a:r>
            <a:r>
              <a:rPr lang="en-US" altLang="ja-JP" i="1" dirty="0" err="1" smtClean="0"/>
              <a:t>shogai</a:t>
            </a:r>
            <a:r>
              <a:rPr lang="en-US" altLang="ja-JP" dirty="0" smtClean="0"/>
              <a:t>” (international) law firms.</a:t>
            </a:r>
          </a:p>
          <a:p>
            <a:pPr lvl="1"/>
            <a:r>
              <a:rPr lang="en-US" altLang="ja-JP" dirty="0" smtClean="0"/>
              <a:t>Now, more work on domestic than international business.</a:t>
            </a:r>
          </a:p>
          <a:p>
            <a:pPr lvl="1"/>
            <a:r>
              <a:rPr lang="en-US" altLang="ja-JP" dirty="0" smtClean="0"/>
              <a:t>To meet the increased demand for speed and diversity. </a:t>
            </a:r>
          </a:p>
          <a:p>
            <a:r>
              <a:rPr lang="en-US" altLang="ja-JP" dirty="0" smtClean="0"/>
              <a:t>Other firms, too, have grown in size.</a:t>
            </a:r>
          </a:p>
        </p:txBody>
      </p:sp>
    </p:spTree>
    <p:extLst>
      <p:ext uri="{BB962C8B-B14F-4D97-AF65-F5344CB8AC3E}">
        <p14:creationId xmlns:p14="http://schemas.microsoft.com/office/powerpoint/2010/main" val="1934898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3600" dirty="0" smtClean="0"/>
              <a:t>Number of Shareholder’s derivative actions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3100" dirty="0" smtClean="0"/>
              <a:t>(at first-instance courts)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200" dirty="0" smtClean="0"/>
              <a:t>(from http</a:t>
            </a:r>
            <a:r>
              <a:rPr lang="en-US" altLang="ja-JP" sz="2200" dirty="0"/>
              <a:t>://</a:t>
            </a:r>
            <a:r>
              <a:rPr lang="en-US" altLang="ja-JP" sz="2200" dirty="0" smtClean="0"/>
              <a:t>www.irric.co.jp/risk_info/csr/pdf/csrtopics2012_05.pdf)</a:t>
            </a:r>
            <a:endParaRPr kumimoji="1" lang="ja-JP" alt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776864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674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FFFF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FFFF00"/>
      </a:dk1>
      <a:lt1>
        <a:sysClr val="window" lastClr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ChildAbduction</Template>
  <TotalTime>2512</TotalTime>
  <Words>769</Words>
  <Application>Microsoft Office PowerPoint</Application>
  <PresentationFormat>画面に合わせる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Thème Office</vt:lpstr>
      <vt:lpstr>Overview of Japanese Legal System</vt:lpstr>
      <vt:lpstr>Importation of foreign law</vt:lpstr>
      <vt:lpstr>Low-key role of law (～80s)</vt:lpstr>
      <vt:lpstr> Methods of implementing administrative policies </vt:lpstr>
      <vt:lpstr>Legal services market until mid-90s</vt:lpstr>
      <vt:lpstr>Administrative Procedures Act (1993)</vt:lpstr>
      <vt:lpstr>Administrative Procedures Act (1993)</vt:lpstr>
      <vt:lpstr>Shift to rule-based and transparent business climate (from mid-90s)</vt:lpstr>
      <vt:lpstr>Number of Shareholder’s derivative actions (at first-instance courts)  (from http://www.irric.co.jp/risk_info/csr/pdf/csrtopics2012_05.pdf)</vt:lpstr>
      <vt:lpstr>PowerPoint プレゼンテーション</vt:lpstr>
      <vt:lpstr>Modernization of statutes</vt:lpstr>
      <vt:lpstr>Rule of law yet to take roots?</vt:lpstr>
      <vt:lpstr>Size of population served by one attorney (from Bengoshi Hakusho 2012)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Japanese Legal System</dc:title>
  <dc:creator>Koji Takahashi</dc:creator>
  <cp:lastModifiedBy>Koji Takahashi</cp:lastModifiedBy>
  <cp:revision>135</cp:revision>
  <cp:lastPrinted>2013-03-07T05:53:39Z</cp:lastPrinted>
  <dcterms:created xsi:type="dcterms:W3CDTF">2013-02-24T21:21:03Z</dcterms:created>
  <dcterms:modified xsi:type="dcterms:W3CDTF">2013-03-09T22:01:27Z</dcterms:modified>
</cp:coreProperties>
</file>