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handoutMasterIdLst>
    <p:handoutMasterId r:id="rId22"/>
  </p:handoutMasterIdLst>
  <p:sldIdLst>
    <p:sldId id="275" r:id="rId2"/>
    <p:sldId id="268" r:id="rId3"/>
    <p:sldId id="257" r:id="rId4"/>
    <p:sldId id="269" r:id="rId5"/>
    <p:sldId id="258" r:id="rId6"/>
    <p:sldId id="270" r:id="rId7"/>
    <p:sldId id="278" r:id="rId8"/>
    <p:sldId id="259" r:id="rId9"/>
    <p:sldId id="273" r:id="rId10"/>
    <p:sldId id="260" r:id="rId11"/>
    <p:sldId id="261" r:id="rId12"/>
    <p:sldId id="263" r:id="rId13"/>
    <p:sldId id="264" r:id="rId14"/>
    <p:sldId id="265" r:id="rId15"/>
    <p:sldId id="272" r:id="rId16"/>
    <p:sldId id="266" r:id="rId17"/>
    <p:sldId id="274" r:id="rId18"/>
    <p:sldId id="276" r:id="rId19"/>
    <p:sldId id="280" r:id="rId20"/>
    <p:sldId id="279" r:id="rId21"/>
  </p:sldIdLst>
  <p:sldSz cx="9144000" cy="6858000" type="screen4x3"/>
  <p:notesSz cx="9799638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39" autoAdjust="0"/>
  </p:normalViewPr>
  <p:slideViewPr>
    <p:cSldViewPr>
      <p:cViewPr>
        <p:scale>
          <a:sx n="60" d="100"/>
          <a:sy n="60" d="100"/>
        </p:scale>
        <p:origin x="-64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46510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50860" y="0"/>
            <a:ext cx="4246510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01163-31AB-44A4-AC6D-137257AF4F94}" type="datetimeFigureOut">
              <a:rPr kumimoji="1" lang="ja-JP" altLang="en-US" smtClean="0"/>
              <a:t>2013/12/16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806"/>
            <a:ext cx="4246510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50860" y="6397806"/>
            <a:ext cx="4246510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B1259-29F4-40AA-B249-5738C74B63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109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481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482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82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82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82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82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482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82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48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1C074C-0312-44F4-A0AA-F295E370069A}" type="datetimeFigureOut">
              <a:rPr kumimoji="1" lang="ja-JP" altLang="en-US" smtClean="0"/>
              <a:t>2013/12/16</a:t>
            </a:fld>
            <a:endParaRPr kumimoji="1" lang="ja-JP" altLang="en-US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483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A785B7-752D-4F4B-8E44-00C550FF1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1C074C-0312-44F4-A0AA-F295E370069A}" type="datetimeFigureOut">
              <a:rPr kumimoji="1" lang="ja-JP" altLang="en-US" smtClean="0"/>
              <a:t>2013/12/16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A785B7-752D-4F4B-8E44-00C550FF1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57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1C074C-0312-44F4-A0AA-F295E370069A}" type="datetimeFigureOut">
              <a:rPr kumimoji="1" lang="ja-JP" altLang="en-US" smtClean="0"/>
              <a:t>2013/12/16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A785B7-752D-4F4B-8E44-00C550FF1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40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C074C-0312-44F4-A0AA-F295E370069A}" type="datetimeFigureOut">
              <a:rPr kumimoji="1" lang="ja-JP" altLang="en-US" smtClean="0"/>
              <a:t>2013/12/16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785B7-752D-4F4B-8E44-00C550FF1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37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1C074C-0312-44F4-A0AA-F295E370069A}" type="datetimeFigureOut">
              <a:rPr kumimoji="1" lang="ja-JP" altLang="en-US" smtClean="0"/>
              <a:t>2013/12/16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A785B7-752D-4F4B-8E44-00C550FF1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69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1C074C-0312-44F4-A0AA-F295E370069A}" type="datetimeFigureOut">
              <a:rPr kumimoji="1" lang="ja-JP" altLang="en-US" smtClean="0"/>
              <a:t>2013/12/16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A785B7-752D-4F4B-8E44-00C550FF1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44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1C074C-0312-44F4-A0AA-F295E370069A}" type="datetimeFigureOut">
              <a:rPr kumimoji="1" lang="ja-JP" altLang="en-US" smtClean="0"/>
              <a:t>2013/12/16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A785B7-752D-4F4B-8E44-00C550FF1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53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1C074C-0312-44F4-A0AA-F295E370069A}" type="datetimeFigureOut">
              <a:rPr kumimoji="1" lang="ja-JP" altLang="en-US" smtClean="0"/>
              <a:t>2013/12/16</a:t>
            </a:fld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A785B7-752D-4F4B-8E44-00C550FF1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5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1C074C-0312-44F4-A0AA-F295E370069A}" type="datetimeFigureOut">
              <a:rPr kumimoji="1" lang="ja-JP" altLang="en-US" smtClean="0"/>
              <a:t>2013/12/16</a:t>
            </a:fld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A785B7-752D-4F4B-8E44-00C550FF1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47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1C074C-0312-44F4-A0AA-F295E370069A}" type="datetimeFigureOut">
              <a:rPr kumimoji="1" lang="ja-JP" altLang="en-US" smtClean="0"/>
              <a:t>2013/12/16</a:t>
            </a:fld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A785B7-752D-4F4B-8E44-00C550FF1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21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1C074C-0312-44F4-A0AA-F295E370069A}" type="datetimeFigureOut">
              <a:rPr kumimoji="1" lang="ja-JP" altLang="en-US" smtClean="0"/>
              <a:t>2013/12/16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A785B7-752D-4F4B-8E44-00C550FF1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57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1C074C-0312-44F4-A0AA-F295E370069A}" type="datetimeFigureOut">
              <a:rPr kumimoji="1" lang="ja-JP" altLang="en-US" smtClean="0"/>
              <a:t>2013/12/16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A785B7-752D-4F4B-8E44-00C550FF1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82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fld id="{1F1C074C-0312-44F4-A0AA-F295E370069A}" type="datetimeFigureOut">
              <a:rPr kumimoji="1" lang="ja-JP" altLang="en-US" smtClean="0"/>
              <a:t>2013/12/16</a:t>
            </a:fld>
            <a:endParaRPr kumimoji="1" lang="ja-JP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fld id="{4DA785B7-752D-4F4B-8E44-00C550FF1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379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37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7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8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80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8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38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38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38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Arial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338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6700" dirty="0" smtClean="0"/>
              <a:t>国際投資仲裁</a:t>
            </a:r>
            <a:r>
              <a:rPr kumimoji="1" lang="ja-JP" altLang="en-US" dirty="0" smtClean="0"/>
              <a:t/>
            </a:r>
            <a:br>
              <a:rPr kumimoji="1" lang="ja-JP" altLang="en-US" dirty="0" smtClean="0"/>
            </a:br>
            <a:r>
              <a:rPr lang="ja-JP" altLang="en-US" sz="3100" dirty="0"/>
              <a:t>概略</a:t>
            </a:r>
            <a:r>
              <a:rPr lang="ja-JP" altLang="en-US" sz="3100" dirty="0" smtClean="0"/>
              <a:t>および課題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en-US" altLang="ja-JP" sz="1600" dirty="0" smtClean="0"/>
              <a:t>GBL(Global Business Law)</a:t>
            </a:r>
            <a:r>
              <a:rPr lang="ja-JP" altLang="en-US" sz="1600" dirty="0" smtClean="0"/>
              <a:t>研究会　於</a:t>
            </a:r>
            <a:r>
              <a:rPr lang="en-US" altLang="ja-JP" sz="1600" dirty="0" smtClean="0"/>
              <a:t>: </a:t>
            </a:r>
            <a:r>
              <a:rPr lang="ja-JP" altLang="en-US" sz="1600" dirty="0" smtClean="0"/>
              <a:t>同志社大学 </a:t>
            </a:r>
            <a:r>
              <a:rPr lang="en-US" altLang="ja-JP" sz="1600" dirty="0"/>
              <a:t>(2013.1.26</a:t>
            </a:r>
            <a:r>
              <a:rPr lang="en-US" altLang="ja-JP" sz="1600" dirty="0" smtClean="0"/>
              <a:t>)</a:t>
            </a:r>
            <a:r>
              <a:rPr lang="en-US" altLang="ja-JP" sz="1600" dirty="0"/>
              <a:t/>
            </a:r>
            <a:br>
              <a:rPr lang="en-US" altLang="ja-JP" sz="1600" dirty="0"/>
            </a:br>
            <a:r>
              <a:rPr lang="en-US" altLang="ja-JP" sz="1200" dirty="0"/>
              <a:t>(2013</a:t>
            </a:r>
            <a:r>
              <a:rPr lang="ja-JP" altLang="en-US" sz="1200" dirty="0"/>
              <a:t>年</a:t>
            </a:r>
            <a:r>
              <a:rPr lang="en-US" altLang="ja-JP" sz="1200" dirty="0"/>
              <a:t>3-4</a:t>
            </a:r>
            <a:r>
              <a:rPr lang="ja-JP" altLang="en-US" sz="1200" dirty="0"/>
              <a:t>月一部</a:t>
            </a:r>
            <a:r>
              <a:rPr lang="ja-JP" altLang="en-US" sz="1200" dirty="0" smtClean="0"/>
              <a:t>修正</a:t>
            </a:r>
            <a:r>
              <a:rPr lang="en-US" altLang="ja-JP" sz="1200" dirty="0" smtClean="0"/>
              <a:t>)</a:t>
            </a:r>
            <a:endParaRPr kumimoji="1" lang="ja-JP" altLang="en-US" sz="1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sz="quarter" idx="1"/>
          </p:nvPr>
        </p:nvSpPr>
        <p:spPr>
          <a:xfrm>
            <a:off x="1403648" y="3861048"/>
            <a:ext cx="6400800" cy="1752600"/>
          </a:xfrm>
        </p:spPr>
        <p:txBody>
          <a:bodyPr>
            <a:normAutofit fontScale="92500"/>
          </a:bodyPr>
          <a:lstStyle/>
          <a:p>
            <a:r>
              <a:rPr kumimoji="1" lang="ja-JP" altLang="en-US" sz="2400" dirty="0" smtClean="0"/>
              <a:t>同志社大学法科大学院</a:t>
            </a:r>
          </a:p>
          <a:p>
            <a:r>
              <a:rPr lang="ja-JP" altLang="en-US" sz="2400" dirty="0"/>
              <a:t>高橋</a:t>
            </a:r>
            <a:r>
              <a:rPr lang="ja-JP" altLang="en-US" sz="2400" dirty="0" smtClean="0"/>
              <a:t>宏司 </a:t>
            </a:r>
            <a:r>
              <a:rPr lang="en-US" altLang="ja-JP" sz="2400" dirty="0" smtClean="0"/>
              <a:t>(</a:t>
            </a:r>
            <a:r>
              <a:rPr kumimoji="1" lang="en-US" altLang="ja-JP" sz="2400" dirty="0" smtClean="0"/>
              <a:t>Koji Takahashi)</a:t>
            </a:r>
            <a:endParaRPr kumimoji="1" lang="ja-JP" altLang="en-US" sz="2400" dirty="0" smtClean="0"/>
          </a:p>
          <a:p>
            <a:pPr algn="just"/>
            <a:r>
              <a:rPr lang="ja-JP" altLang="en-US" sz="1900" dirty="0" smtClean="0">
                <a:effectLst/>
              </a:rPr>
              <a:t>追記　本報告の内容は、「</a:t>
            </a:r>
            <a:r>
              <a:rPr lang="ja-JP" altLang="en-US" sz="1900" dirty="0">
                <a:effectLst/>
              </a:rPr>
              <a:t>投資紛争仲裁の概略」</a:t>
            </a:r>
            <a:r>
              <a:rPr lang="en-US" altLang="ja-JP" sz="1900" dirty="0">
                <a:effectLst/>
              </a:rPr>
              <a:t>Business Law Journal (2013</a:t>
            </a:r>
            <a:r>
              <a:rPr lang="ja-JP" altLang="en-US" sz="1900" dirty="0">
                <a:effectLst/>
              </a:rPr>
              <a:t>年</a:t>
            </a:r>
            <a:r>
              <a:rPr lang="en-US" altLang="ja-JP" sz="1900" dirty="0">
                <a:effectLst/>
              </a:rPr>
              <a:t>6</a:t>
            </a:r>
            <a:r>
              <a:rPr lang="ja-JP" altLang="en-US" sz="1900" dirty="0">
                <a:effectLst/>
              </a:rPr>
              <a:t>月号</a:t>
            </a:r>
            <a:r>
              <a:rPr lang="en-US" altLang="ja-JP" sz="1900" dirty="0">
                <a:effectLst/>
              </a:rPr>
              <a:t>) 110-116</a:t>
            </a:r>
            <a:r>
              <a:rPr lang="ja-JP" altLang="en-US" sz="1900" dirty="0" smtClean="0">
                <a:effectLst/>
              </a:rPr>
              <a:t>頁および「</a:t>
            </a:r>
            <a:r>
              <a:rPr lang="ja-JP" altLang="en-US" sz="1900" dirty="0">
                <a:effectLst/>
              </a:rPr>
              <a:t>投資紛争仲裁の課題」</a:t>
            </a:r>
            <a:r>
              <a:rPr lang="en-US" altLang="ja-JP" sz="1900" dirty="0">
                <a:effectLst/>
              </a:rPr>
              <a:t>Business Law Journal (2013</a:t>
            </a:r>
            <a:r>
              <a:rPr lang="ja-JP" altLang="en-US" sz="1900" dirty="0">
                <a:effectLst/>
              </a:rPr>
              <a:t>年</a:t>
            </a:r>
            <a:r>
              <a:rPr lang="en-US" altLang="ja-JP" sz="1900" dirty="0">
                <a:effectLst/>
              </a:rPr>
              <a:t>7</a:t>
            </a:r>
            <a:r>
              <a:rPr lang="ja-JP" altLang="en-US" sz="1900" dirty="0">
                <a:effectLst/>
              </a:rPr>
              <a:t>月号</a:t>
            </a:r>
            <a:r>
              <a:rPr lang="en-US" altLang="ja-JP" sz="1900" dirty="0">
                <a:effectLst/>
              </a:rPr>
              <a:t>) 112-117</a:t>
            </a:r>
            <a:r>
              <a:rPr lang="ja-JP" altLang="en-US" sz="1900" dirty="0" smtClean="0">
                <a:effectLst/>
              </a:rPr>
              <a:t>頁として公表した。</a:t>
            </a:r>
            <a:endParaRPr lang="ja-JP" altLang="en-US" sz="1900" dirty="0">
              <a:effectLst/>
            </a:endParaRPr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2523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請求の根拠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R="0" lvl="0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契約違反</a:t>
            </a: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投資契約とその準拠法</a:t>
            </a:r>
          </a:p>
          <a:p>
            <a:pPr lvl="1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安定化条項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(stabilization clause)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の効果</a:t>
            </a:r>
          </a:p>
          <a:p>
            <a:pPr marR="0" lvl="0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条約違反</a:t>
            </a:r>
          </a:p>
          <a:p>
            <a:pPr marR="0" lvl="1" rtl="0"/>
            <a:r>
              <a:rPr lang="ja-JP" altLang="en-US" kern="100" dirty="0" smtClean="0">
                <a:latin typeface="メイリオ"/>
                <a:ea typeface="メイリオ"/>
              </a:rPr>
              <a:t>収用の場合の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迅速、十分、かつ実効的</a:t>
            </a:r>
            <a:r>
              <a:rPr lang="ja-JP" altLang="en-US" b="0" i="0" u="none" strike="noStrike" kern="100" baseline="0" smtClean="0">
                <a:latin typeface="メイリオ"/>
                <a:ea typeface="メイリオ"/>
              </a:rPr>
              <a:t>な補償</a:t>
            </a:r>
            <a:endParaRPr lang="ja-JP" altLang="en-US" b="0" i="0" u="none" strike="noStrike" kern="100" baseline="0" dirty="0" smtClean="0">
              <a:latin typeface="メイリオ"/>
              <a:ea typeface="メイリオ"/>
            </a:endParaRPr>
          </a:p>
          <a:p>
            <a:pPr marR="0" lvl="1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公正衡平待遇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(Fair and equitable treatment)</a:t>
            </a:r>
          </a:p>
          <a:p>
            <a:pPr marR="0" lvl="1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完全な保護と保障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(full protection and security)</a:t>
            </a:r>
          </a:p>
          <a:p>
            <a:pPr marR="0" lvl="1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内国民待遇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(national treatment)</a:t>
            </a:r>
          </a:p>
          <a:p>
            <a:pPr marR="0" lvl="1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最恵国待遇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(most-favored-nation treatment)</a:t>
            </a:r>
          </a:p>
        </p:txBody>
      </p:sp>
    </p:spTree>
    <p:extLst>
      <p:ext uri="{BB962C8B-B14F-4D97-AF65-F5344CB8AC3E}">
        <p14:creationId xmlns:p14="http://schemas.microsoft.com/office/powerpoint/2010/main" val="39606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仲裁廷の判断権限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ja-JP" altLang="en-US" kern="100" dirty="0" smtClean="0">
                <a:latin typeface="メイリオ"/>
                <a:ea typeface="メイリオ"/>
              </a:rPr>
              <a:t>仲裁合意</a:t>
            </a:r>
            <a:r>
              <a:rPr lang="ja-JP" altLang="en-US" kern="100" dirty="0">
                <a:latin typeface="メイリオ"/>
                <a:ea typeface="メイリオ"/>
              </a:rPr>
              <a:t>の</a:t>
            </a:r>
            <a:r>
              <a:rPr lang="ja-JP" altLang="en-US" kern="100" dirty="0" smtClean="0">
                <a:latin typeface="メイリオ"/>
                <a:ea typeface="メイリオ"/>
              </a:rPr>
              <a:t>範囲</a:t>
            </a: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「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本件投資に関する紛争」</a:t>
            </a:r>
          </a:p>
          <a:p>
            <a:pPr lvl="1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「投資条約違反に関する紛争」</a:t>
            </a:r>
          </a:p>
          <a:p>
            <a:pPr lvl="2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アンブレラ条項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(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締約国がその「</a:t>
            </a:r>
            <a:r>
              <a:rPr lang="zh-TW" altLang="en-US" kern="100" dirty="0" smtClean="0">
                <a:latin typeface="メイリオ"/>
                <a:ea typeface="メイリオ"/>
              </a:rPr>
              <a:t>義務</a:t>
            </a:r>
            <a:r>
              <a:rPr lang="ja-JP" altLang="en-US" kern="100" dirty="0" smtClean="0">
                <a:latin typeface="メイリオ"/>
                <a:ea typeface="メイリオ"/>
              </a:rPr>
              <a:t>」を</a:t>
            </a:r>
            <a:r>
              <a:rPr lang="zh-TW" altLang="en-US" kern="100" dirty="0" smtClean="0">
                <a:latin typeface="メイリオ"/>
                <a:ea typeface="メイリオ"/>
              </a:rPr>
              <a:t>遵守</a:t>
            </a:r>
            <a:r>
              <a:rPr lang="ja-JP" altLang="en-US" kern="100" dirty="0" smtClean="0">
                <a:latin typeface="メイリオ"/>
                <a:ea typeface="メイリオ"/>
              </a:rPr>
              <a:t>することを約した投資条約上の</a:t>
            </a:r>
            <a:r>
              <a:rPr lang="zh-TW" altLang="en-US" kern="100" dirty="0" smtClean="0">
                <a:latin typeface="メイリオ"/>
                <a:ea typeface="メイリオ"/>
              </a:rPr>
              <a:t>条項</a:t>
            </a:r>
            <a:r>
              <a:rPr lang="en-US" altLang="ja-JP" kern="100" dirty="0" smtClean="0">
                <a:latin typeface="メイリオ"/>
                <a:ea typeface="メイリオ"/>
              </a:rPr>
              <a:t>)</a:t>
            </a:r>
            <a:endParaRPr lang="en-US" altLang="ja-JP" b="0" i="0" u="none" strike="noStrike" kern="100" baseline="0" dirty="0" smtClean="0">
              <a:latin typeface="メイリオ"/>
              <a:ea typeface="メイリオ"/>
            </a:endParaRPr>
          </a:p>
          <a:p>
            <a:pPr lvl="1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投資条約上の特定の紛争　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e.g.</a:t>
            </a:r>
            <a:r>
              <a:rPr lang="ja-JP" altLang="en-US" kern="100" dirty="0" smtClean="0">
                <a:latin typeface="メイリオ"/>
                <a:ea typeface="メイリオ"/>
              </a:rPr>
              <a:t> 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収用に対する補償金額</a:t>
            </a:r>
          </a:p>
          <a:p>
            <a:pPr marR="0" lvl="0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選択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(fork-in-the-road)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条項の解釈</a:t>
            </a:r>
          </a:p>
          <a:p>
            <a:pPr marR="0" lvl="0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投資契約中の裁判管轄合意との競合</a:t>
            </a:r>
            <a:endParaRPr lang="en-US" altLang="ja-JP" b="0" i="0" u="none" strike="noStrike" kern="100" baseline="0" dirty="0" smtClean="0"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08807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仲裁判断の取消の可否、要件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ICSID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以外の仲裁</a:t>
            </a: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各国の仲裁法による。</a:t>
            </a: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仲裁地裁判所による取消しの可能性</a:t>
            </a:r>
            <a:endParaRPr lang="en-US" altLang="ja-JP" kern="100" dirty="0" smtClean="0">
              <a:latin typeface="メイリオ"/>
              <a:ea typeface="メイリオ"/>
            </a:endParaRPr>
          </a:p>
          <a:p>
            <a:r>
              <a:rPr lang="en-US" altLang="ja-JP" kern="100" dirty="0">
                <a:latin typeface="メイリオ"/>
                <a:ea typeface="メイリオ"/>
              </a:rPr>
              <a:t>ICSID</a:t>
            </a:r>
            <a:r>
              <a:rPr lang="ja-JP" altLang="en-US" kern="100" dirty="0">
                <a:latin typeface="メイリオ"/>
                <a:ea typeface="メイリオ"/>
              </a:rPr>
              <a:t>仲裁</a:t>
            </a: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自己</a:t>
            </a:r>
            <a:r>
              <a:rPr lang="ja-JP" altLang="en-US" kern="100" dirty="0" smtClean="0">
                <a:latin typeface="メイリオ"/>
                <a:ea typeface="メイリオ"/>
              </a:rPr>
              <a:t>完結的手続</a:t>
            </a:r>
            <a:endParaRPr lang="ja-JP" altLang="en-US" kern="100" dirty="0">
              <a:latin typeface="メイリオ"/>
              <a:ea typeface="メイリオ"/>
            </a:endParaRP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特別委員会</a:t>
            </a:r>
            <a:r>
              <a:rPr lang="en-US" altLang="ja-JP" kern="100" dirty="0" smtClean="0">
                <a:latin typeface="メイリオ"/>
                <a:ea typeface="メイリオ"/>
              </a:rPr>
              <a:t>(ad hoc committee)</a:t>
            </a:r>
            <a:r>
              <a:rPr lang="ja-JP" altLang="en-US" kern="100" dirty="0" smtClean="0">
                <a:latin typeface="メイリオ"/>
                <a:ea typeface="メイリオ"/>
              </a:rPr>
              <a:t>による取消し</a:t>
            </a: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取消事由は、</a:t>
            </a:r>
            <a:r>
              <a:rPr lang="ja-JP" altLang="en-US" kern="100" smtClean="0">
                <a:latin typeface="メイリオ"/>
                <a:ea typeface="メイリオ"/>
              </a:rPr>
              <a:t>仲裁廷の明白な権限</a:t>
            </a:r>
            <a:r>
              <a:rPr lang="ja-JP" altLang="en-US" kern="100" dirty="0" smtClean="0">
                <a:latin typeface="メイリオ"/>
                <a:ea typeface="メイリオ"/>
              </a:rPr>
              <a:t>逸脱など</a:t>
            </a:r>
          </a:p>
          <a:p>
            <a:pPr lvl="2"/>
            <a:r>
              <a:rPr lang="ja-JP" altLang="en-US" kern="100" dirty="0" smtClean="0">
                <a:latin typeface="メイリオ"/>
                <a:ea typeface="メイリオ"/>
              </a:rPr>
              <a:t>準拠法の</a:t>
            </a:r>
            <a:r>
              <a:rPr lang="ja-JP" altLang="en-US" kern="100" dirty="0">
                <a:latin typeface="メイリオ"/>
                <a:ea typeface="メイリオ"/>
              </a:rPr>
              <a:t>選択</a:t>
            </a:r>
            <a:r>
              <a:rPr lang="ja-JP" altLang="en-US" kern="100" dirty="0" smtClean="0">
                <a:latin typeface="メイリオ"/>
                <a:ea typeface="メイリオ"/>
              </a:rPr>
              <a:t>の誤り　</a:t>
            </a:r>
            <a:r>
              <a:rPr lang="en-US" altLang="ja-JP" kern="100" dirty="0" smtClean="0">
                <a:latin typeface="メイリオ"/>
                <a:ea typeface="メイリオ"/>
              </a:rPr>
              <a:t>cf. </a:t>
            </a:r>
            <a:r>
              <a:rPr lang="ja-JP" altLang="en-US" kern="100" dirty="0" smtClean="0">
                <a:latin typeface="メイリオ"/>
                <a:ea typeface="メイリオ"/>
              </a:rPr>
              <a:t>準拠法の</a:t>
            </a:r>
            <a:r>
              <a:rPr lang="ja-JP" altLang="en-US" kern="100" dirty="0">
                <a:latin typeface="メイリオ"/>
                <a:ea typeface="メイリオ"/>
              </a:rPr>
              <a:t>適用</a:t>
            </a:r>
            <a:r>
              <a:rPr lang="ja-JP" altLang="en-US" kern="100" dirty="0" smtClean="0">
                <a:latin typeface="メイリオ"/>
                <a:ea typeface="メイリオ"/>
              </a:rPr>
              <a:t>の誤り</a:t>
            </a:r>
          </a:p>
        </p:txBody>
      </p:sp>
    </p:spTree>
    <p:extLst>
      <p:ext uri="{BB962C8B-B14F-4D97-AF65-F5344CB8AC3E}">
        <p14:creationId xmlns:p14="http://schemas.microsoft.com/office/powerpoint/2010/main" val="41887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メイリオ"/>
                <a:ea typeface="メイリオ"/>
              </a:rPr>
              <a:t>仲裁判断の執行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zh-TW" altLang="en-US" b="0" i="0" u="none" strike="noStrike" kern="100" baseline="0" dirty="0" smtClean="0">
                <a:latin typeface="メイリオ"/>
                <a:ea typeface="メイリオ"/>
              </a:rPr>
              <a:t>執行拒否事由</a:t>
            </a:r>
          </a:p>
          <a:p>
            <a:pPr lvl="1"/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ICSID</a:t>
            </a:r>
            <a:r>
              <a:rPr lang="ja-JP" altLang="en-US" kern="100" dirty="0">
                <a:latin typeface="メイリオ"/>
                <a:ea typeface="メイリオ"/>
              </a:rPr>
              <a:t>仲裁　　執行</a:t>
            </a:r>
            <a:r>
              <a:rPr lang="ja-JP" altLang="en-US" kern="100" dirty="0" smtClean="0">
                <a:latin typeface="メイリオ"/>
                <a:ea typeface="メイリオ"/>
              </a:rPr>
              <a:t>免除のみ</a:t>
            </a:r>
            <a:endParaRPr lang="ja-JP" altLang="en-US" b="0" i="0" u="none" strike="noStrike" kern="100" baseline="0" dirty="0" smtClean="0">
              <a:latin typeface="メイリオ"/>
              <a:ea typeface="メイリオ"/>
            </a:endParaRPr>
          </a:p>
          <a:p>
            <a:pPr lvl="1"/>
            <a:r>
              <a:rPr lang="en-US" altLang="ja-JP" kern="100" dirty="0">
                <a:latin typeface="メイリオ"/>
                <a:ea typeface="メイリオ"/>
              </a:rPr>
              <a:t>ICSID</a:t>
            </a:r>
            <a:r>
              <a:rPr lang="ja-JP" altLang="en-US" kern="100" dirty="0" smtClean="0">
                <a:latin typeface="メイリオ"/>
                <a:ea typeface="メイリオ"/>
              </a:rPr>
              <a:t>仲裁以外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の仲裁　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New York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条約</a:t>
            </a:r>
          </a:p>
          <a:p>
            <a:pPr lvl="2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仲裁地で取り消された仲裁判断の執行可能性</a:t>
            </a:r>
          </a:p>
          <a:p>
            <a:pPr marR="0" lvl="0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仲裁判断不遵守の例と対抗措置</a:t>
            </a: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アルゼンチン、ロシア</a:t>
            </a: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外交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的保護</a:t>
            </a:r>
          </a:p>
          <a:p>
            <a:pPr lvl="2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　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IMF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融資に対する反対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(</a:t>
            </a:r>
            <a:r>
              <a:rPr lang="ja-JP" altLang="en-US" kern="100" dirty="0">
                <a:latin typeface="メイリオ"/>
                <a:ea typeface="メイリオ"/>
              </a:rPr>
              <a:t>アメリカ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)</a:t>
            </a:r>
            <a:endParaRPr lang="ja-JP" altLang="en-US" b="0" i="0" u="none" strike="noStrike" kern="100" baseline="0" dirty="0" smtClean="0">
              <a:latin typeface="メイリオ"/>
              <a:ea typeface="メイリオ"/>
            </a:endParaRP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ハゲタカ・ファンドへの</a:t>
            </a:r>
            <a:r>
              <a:rPr lang="ja-JP" altLang="en-US" kern="100" dirty="0">
                <a:latin typeface="メイリオ"/>
                <a:ea typeface="メイリオ"/>
              </a:rPr>
              <a:t>仲裁</a:t>
            </a:r>
            <a:r>
              <a:rPr lang="ja-JP" altLang="en-US" kern="100" dirty="0" smtClean="0">
                <a:latin typeface="メイリオ"/>
                <a:ea typeface="メイリオ"/>
              </a:rPr>
              <a:t>判断</a:t>
            </a:r>
            <a:r>
              <a:rPr lang="ja-JP" altLang="en-US" kern="100" dirty="0">
                <a:latin typeface="メイリオ"/>
                <a:ea typeface="メイリオ"/>
              </a:rPr>
              <a:t>の</a:t>
            </a:r>
            <a:r>
              <a:rPr lang="ja-JP" altLang="en-US" kern="100" dirty="0" smtClean="0">
                <a:latin typeface="メイリオ"/>
                <a:ea typeface="メイリオ"/>
              </a:rPr>
              <a:t>譲渡</a:t>
            </a:r>
            <a:endParaRPr lang="ja-JP" altLang="en-US" b="0" i="0" u="none" strike="noStrike" kern="100" baseline="0" dirty="0" smtClean="0"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38414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メイリオ"/>
                <a:ea typeface="メイリオ"/>
              </a:rPr>
              <a:t>国際投資仲裁の政治問題化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南米諸国の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ICSID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離脱</a:t>
            </a:r>
          </a:p>
          <a:p>
            <a:pPr marR="0" lvl="0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米韓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FTA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の批准を巡る韓国における紛糾</a:t>
            </a:r>
          </a:p>
          <a:p>
            <a:pPr marR="0" lvl="0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オーストラリア政府による仲裁条項の拒否方針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(2011)</a:t>
            </a:r>
          </a:p>
          <a:p>
            <a:pPr lvl="1"/>
            <a:r>
              <a:rPr lang="en-US" altLang="ja-JP" kern="100" dirty="0" smtClean="0">
                <a:latin typeface="メイリオ"/>
                <a:ea typeface="メイリオ"/>
              </a:rPr>
              <a:t>Productivity Commission Report (2010)</a:t>
            </a:r>
          </a:p>
          <a:p>
            <a:pPr lvl="2"/>
            <a:r>
              <a:rPr lang="ja-JP" altLang="en-US" kern="100" dirty="0" smtClean="0">
                <a:latin typeface="メイリオ"/>
                <a:ea typeface="メイリオ"/>
              </a:rPr>
              <a:t>投資</a:t>
            </a:r>
            <a:r>
              <a:rPr lang="ja-JP" altLang="en-US" kern="100" dirty="0">
                <a:latin typeface="メイリオ"/>
                <a:ea typeface="メイリオ"/>
              </a:rPr>
              <a:t>促進効果に対する</a:t>
            </a:r>
            <a:r>
              <a:rPr lang="ja-JP" altLang="en-US" kern="100" dirty="0" smtClean="0">
                <a:latin typeface="メイリオ"/>
                <a:ea typeface="メイリオ"/>
              </a:rPr>
              <a:t>疑問</a:t>
            </a:r>
            <a:endParaRPr lang="en-US" altLang="ja-JP" kern="100" dirty="0">
              <a:latin typeface="メイリオ"/>
              <a:ea typeface="メイリオ"/>
            </a:endParaRPr>
          </a:p>
          <a:p>
            <a:pPr lvl="2"/>
            <a:r>
              <a:rPr lang="ja-JP" altLang="en-US" kern="100" dirty="0" smtClean="0">
                <a:latin typeface="メイリオ"/>
                <a:ea typeface="メイリオ"/>
              </a:rPr>
              <a:t>外国</a:t>
            </a:r>
            <a:r>
              <a:rPr lang="ja-JP" altLang="en-US" kern="100" dirty="0">
                <a:latin typeface="メイリオ"/>
                <a:ea typeface="メイリオ"/>
              </a:rPr>
              <a:t>投資保険による代替</a:t>
            </a:r>
            <a:r>
              <a:rPr lang="ja-JP" altLang="en-US" kern="100" dirty="0" smtClean="0">
                <a:latin typeface="メイリオ"/>
                <a:ea typeface="メイリオ"/>
              </a:rPr>
              <a:t>保護</a:t>
            </a:r>
            <a:endParaRPr lang="en-US" altLang="ja-JP" kern="100" dirty="0" smtClean="0">
              <a:latin typeface="メイリオ"/>
              <a:ea typeface="メイリオ"/>
            </a:endParaRPr>
          </a:p>
          <a:p>
            <a:pPr lvl="1"/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Philip Morris v. Australia (2012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年申立て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)</a:t>
            </a:r>
            <a:endParaRPr lang="ja-JP" altLang="en-US" b="0" i="0" u="none" strike="noStrike" kern="100" baseline="0" dirty="0" smtClean="0">
              <a:latin typeface="メイリオ"/>
              <a:ea typeface="メイリオ"/>
            </a:endParaRPr>
          </a:p>
          <a:p>
            <a:pPr marR="0" lvl="0" rtl="0"/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TPP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交渉における仲裁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(ISDS)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条項</a:t>
            </a:r>
          </a:p>
        </p:txBody>
      </p:sp>
    </p:spTree>
    <p:extLst>
      <p:ext uri="{BB962C8B-B14F-4D97-AF65-F5344CB8AC3E}">
        <p14:creationId xmlns:p14="http://schemas.microsoft.com/office/powerpoint/2010/main" val="163351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80920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879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課題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ja-JP" altLang="en-US" kern="100" dirty="0" smtClean="0">
                <a:latin typeface="メイリオ"/>
                <a:ea typeface="メイリオ"/>
              </a:rPr>
              <a:t>仲裁廷</a:t>
            </a:r>
            <a:r>
              <a:rPr lang="ja-JP" altLang="en-US" kern="100" dirty="0">
                <a:latin typeface="メイリオ"/>
                <a:ea typeface="メイリオ"/>
              </a:rPr>
              <a:t>の判断権限の広さ</a:t>
            </a:r>
            <a:endParaRPr lang="en-US" altLang="ja-JP" kern="100" dirty="0">
              <a:latin typeface="メイリオ"/>
              <a:ea typeface="メイリオ"/>
            </a:endParaRP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「投資」概念</a:t>
            </a:r>
            <a:r>
              <a:rPr lang="ja-JP" altLang="en-US" kern="100" dirty="0">
                <a:latin typeface="メイリオ"/>
                <a:ea typeface="メイリオ"/>
              </a:rPr>
              <a:t>の広さ</a:t>
            </a:r>
            <a:endParaRPr lang="en-US" altLang="ja-JP" kern="100" dirty="0">
              <a:latin typeface="メイリオ"/>
              <a:ea typeface="メイリオ"/>
            </a:endParaRP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最恵国</a:t>
            </a:r>
            <a:r>
              <a:rPr lang="ja-JP" altLang="en-US" kern="100" dirty="0" smtClean="0">
                <a:latin typeface="メイリオ"/>
                <a:ea typeface="メイリオ"/>
              </a:rPr>
              <a:t>待遇条項の拡張的適用</a:t>
            </a:r>
            <a:endParaRPr lang="en-US" altLang="ja-JP" kern="100" dirty="0">
              <a:latin typeface="メイリオ"/>
              <a:ea typeface="メイリオ"/>
            </a:endParaRPr>
          </a:p>
          <a:p>
            <a:pPr lvl="2"/>
            <a:r>
              <a:rPr lang="ja-JP" altLang="en-US" kern="100" dirty="0">
                <a:latin typeface="メイリオ"/>
                <a:ea typeface="メイリオ"/>
              </a:rPr>
              <a:t>交渉や受入国</a:t>
            </a:r>
            <a:r>
              <a:rPr lang="ja-JP" altLang="en-US" kern="100" dirty="0" smtClean="0">
                <a:latin typeface="メイリオ"/>
                <a:ea typeface="メイリオ"/>
              </a:rPr>
              <a:t>裁判手続の</a:t>
            </a:r>
            <a:r>
              <a:rPr lang="ja-JP" altLang="en-US" kern="100" dirty="0">
                <a:latin typeface="メイリオ"/>
                <a:ea typeface="メイリオ"/>
              </a:rPr>
              <a:t>前置</a:t>
            </a:r>
            <a:r>
              <a:rPr lang="ja-JP" altLang="en-US" kern="100" dirty="0" smtClean="0">
                <a:latin typeface="メイリオ"/>
                <a:ea typeface="メイリオ"/>
              </a:rPr>
              <a:t>条項を回避するため</a:t>
            </a:r>
            <a:endParaRPr lang="ja-JP" altLang="en-US" kern="100" dirty="0">
              <a:latin typeface="メイリオ"/>
              <a:ea typeface="メイリオ"/>
            </a:endParaRPr>
          </a:p>
          <a:p>
            <a:r>
              <a:rPr lang="ja-JP" altLang="en-US" kern="100" dirty="0">
                <a:latin typeface="メイリオ"/>
                <a:ea typeface="メイリオ"/>
              </a:rPr>
              <a:t>仲裁廷の裁量権の広さ</a:t>
            </a: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公正衡平待遇の</a:t>
            </a:r>
            <a:r>
              <a:rPr lang="ja-JP" altLang="en-US" kern="100" dirty="0">
                <a:latin typeface="メイリオ"/>
                <a:ea typeface="メイリオ"/>
              </a:rPr>
              <a:t>概念の曖昧</a:t>
            </a:r>
            <a:r>
              <a:rPr lang="ja-JP" altLang="en-US" kern="100" dirty="0" smtClean="0">
                <a:latin typeface="メイリオ"/>
                <a:ea typeface="メイリオ"/>
              </a:rPr>
              <a:t>さ</a:t>
            </a: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間接収用</a:t>
            </a:r>
            <a:r>
              <a:rPr lang="en-US" altLang="ja-JP" kern="100" dirty="0">
                <a:latin typeface="メイリオ"/>
                <a:ea typeface="メイリオ"/>
              </a:rPr>
              <a:t>(indirect expropriation)</a:t>
            </a:r>
            <a:r>
              <a:rPr lang="ja-JP" altLang="en-US" kern="100" dirty="0">
                <a:latin typeface="メイリオ"/>
                <a:ea typeface="メイリオ"/>
              </a:rPr>
              <a:t>と補償を要しない規制</a:t>
            </a:r>
            <a:r>
              <a:rPr lang="ja-JP" altLang="en-US" kern="100" dirty="0" smtClean="0">
                <a:latin typeface="メイリオ"/>
                <a:ea typeface="メイリオ"/>
              </a:rPr>
              <a:t>の間の線引きの困難</a:t>
            </a:r>
          </a:p>
          <a:p>
            <a:r>
              <a:rPr lang="ja-JP" altLang="en-US" kern="100" dirty="0">
                <a:latin typeface="メイリオ"/>
                <a:ea typeface="メイリオ"/>
              </a:rPr>
              <a:t>仲裁</a:t>
            </a:r>
            <a:r>
              <a:rPr lang="ja-JP" altLang="en-US" kern="100" dirty="0" smtClean="0">
                <a:latin typeface="メイリオ"/>
                <a:ea typeface="メイリオ"/>
              </a:rPr>
              <a:t>判断の不統一</a:t>
            </a: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実体判断の基準の不統一</a:t>
            </a: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先例</a:t>
            </a:r>
            <a:r>
              <a:rPr lang="ja-JP" altLang="en-US" kern="100" dirty="0">
                <a:latin typeface="メイリオ"/>
                <a:ea typeface="メイリオ"/>
              </a:rPr>
              <a:t>拘束性</a:t>
            </a:r>
            <a:r>
              <a:rPr lang="ja-JP" altLang="en-US" kern="100" dirty="0" smtClean="0">
                <a:latin typeface="メイリオ"/>
                <a:ea typeface="メイリオ"/>
              </a:rPr>
              <a:t>の欠如</a:t>
            </a:r>
            <a:endParaRPr lang="ja-JP" altLang="en-US" kern="100" dirty="0">
              <a:latin typeface="メイリオ"/>
              <a:ea typeface="メイリオ"/>
            </a:endParaRPr>
          </a:p>
          <a:p>
            <a:pPr lvl="2"/>
            <a:r>
              <a:rPr lang="en-US" altLang="ja-JP" kern="100" dirty="0">
                <a:latin typeface="メイリオ"/>
                <a:ea typeface="メイリオ"/>
              </a:rPr>
              <a:t>e.g</a:t>
            </a:r>
            <a:r>
              <a:rPr lang="en-US" altLang="ja-JP" kern="100" dirty="0" smtClean="0">
                <a:latin typeface="メイリオ"/>
                <a:ea typeface="メイリオ"/>
              </a:rPr>
              <a:t>.</a:t>
            </a:r>
            <a:r>
              <a:rPr lang="ja-JP" altLang="en-US" kern="100" dirty="0">
                <a:latin typeface="メイリオ"/>
                <a:ea typeface="メイリオ"/>
              </a:rPr>
              <a:t> </a:t>
            </a:r>
            <a:r>
              <a:rPr lang="ja-JP" altLang="en-US" kern="100" dirty="0" smtClean="0">
                <a:latin typeface="メイリオ"/>
                <a:ea typeface="メイリオ"/>
              </a:rPr>
              <a:t>金融</a:t>
            </a:r>
            <a:r>
              <a:rPr lang="ja-JP" altLang="en-US" kern="100" dirty="0">
                <a:latin typeface="メイリオ"/>
                <a:ea typeface="メイリオ"/>
              </a:rPr>
              <a:t>危機時にとられたアルゼンチンの措置に対する緊急避難</a:t>
            </a:r>
            <a:r>
              <a:rPr lang="ja-JP" altLang="en-US" kern="100" dirty="0" smtClean="0">
                <a:latin typeface="メイリオ"/>
                <a:ea typeface="メイリオ"/>
              </a:rPr>
              <a:t>理論</a:t>
            </a:r>
            <a:r>
              <a:rPr lang="en-US" altLang="ja-JP" kern="100" dirty="0" smtClean="0">
                <a:latin typeface="メイリオ"/>
                <a:ea typeface="メイリオ"/>
              </a:rPr>
              <a:t>(doctrine of necessity)</a:t>
            </a:r>
            <a:r>
              <a:rPr lang="ja-JP" altLang="en-US" kern="100" dirty="0" smtClean="0">
                <a:latin typeface="メイリオ"/>
                <a:ea typeface="メイリオ"/>
              </a:rPr>
              <a:t>の</a:t>
            </a:r>
            <a:r>
              <a:rPr lang="ja-JP" altLang="en-US" kern="100" dirty="0">
                <a:latin typeface="メイリオ"/>
                <a:ea typeface="メイリオ"/>
              </a:rPr>
              <a:t>適用の</a:t>
            </a:r>
            <a:r>
              <a:rPr lang="ja-JP" altLang="en-US" kern="100" dirty="0" smtClean="0">
                <a:latin typeface="メイリオ"/>
                <a:ea typeface="メイリオ"/>
              </a:rPr>
              <a:t>可否</a:t>
            </a:r>
            <a:endParaRPr lang="ja-JP" altLang="en-US" kern="100" dirty="0"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27408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0" kern="100" dirty="0" smtClean="0">
                <a:latin typeface="メイリオ"/>
                <a:ea typeface="メイリオ"/>
              </a:rPr>
              <a:t>課題</a:t>
            </a:r>
            <a:r>
              <a:rPr lang="en-US" altLang="ja-JP" b="0" kern="100" dirty="0" smtClean="0">
                <a:latin typeface="メイリオ"/>
                <a:ea typeface="メイリオ"/>
              </a:rPr>
              <a:t>(2)</a:t>
            </a:r>
            <a:endParaRPr kumimoji="1" lang="ja-JP" altLang="en-US" b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ja-JP" altLang="en-US" kern="100" dirty="0">
                <a:latin typeface="メイリオ"/>
                <a:ea typeface="メイリオ"/>
              </a:rPr>
              <a:t>係争額および費用の大きさ</a:t>
            </a:r>
          </a:p>
          <a:p>
            <a:pPr lvl="1"/>
            <a:r>
              <a:rPr lang="en-US" altLang="ja-JP" kern="100" dirty="0">
                <a:latin typeface="メイリオ"/>
                <a:ea typeface="メイリオ"/>
              </a:rPr>
              <a:t>e.g. $1.8 billion</a:t>
            </a:r>
            <a:r>
              <a:rPr lang="ja-JP" altLang="en-US" kern="100" dirty="0">
                <a:latin typeface="メイリオ"/>
                <a:ea typeface="メイリオ"/>
              </a:rPr>
              <a:t> </a:t>
            </a:r>
            <a:r>
              <a:rPr lang="en-US" altLang="ja-JP" kern="100" dirty="0">
                <a:latin typeface="メイリオ"/>
                <a:ea typeface="メイリオ"/>
              </a:rPr>
              <a:t>in Occidental Petroleum v. Ecuador (5 October 2012)</a:t>
            </a: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実際には、認容</a:t>
            </a:r>
            <a:r>
              <a:rPr lang="ja-JP" altLang="en-US" kern="100" dirty="0">
                <a:latin typeface="メイリオ"/>
                <a:ea typeface="メイリオ"/>
              </a:rPr>
              <a:t>額は、</a:t>
            </a:r>
            <a:r>
              <a:rPr lang="en-US" altLang="ja-JP" kern="100" dirty="0" smtClean="0">
                <a:latin typeface="メイリオ"/>
                <a:ea typeface="メイリオ"/>
              </a:rPr>
              <a:t>billion</a:t>
            </a:r>
            <a:r>
              <a:rPr lang="ja-JP" altLang="en-US" kern="100" dirty="0" smtClean="0">
                <a:latin typeface="メイリオ"/>
                <a:ea typeface="メイリオ"/>
              </a:rPr>
              <a:t>単位では</a:t>
            </a:r>
            <a:r>
              <a:rPr lang="ja-JP" altLang="en-US" kern="100" dirty="0">
                <a:latin typeface="メイリオ"/>
                <a:ea typeface="メイリオ"/>
              </a:rPr>
              <a:t>なく、せいぜい</a:t>
            </a:r>
            <a:r>
              <a:rPr lang="en-US" altLang="ja-JP" kern="100" dirty="0">
                <a:latin typeface="メイリオ"/>
                <a:ea typeface="メイリオ"/>
              </a:rPr>
              <a:t>million</a:t>
            </a:r>
            <a:r>
              <a:rPr lang="ja-JP" altLang="en-US" kern="100" dirty="0">
                <a:latin typeface="メイリオ"/>
                <a:ea typeface="メイリオ"/>
              </a:rPr>
              <a:t>単位であること</a:t>
            </a:r>
            <a:r>
              <a:rPr lang="ja-JP" altLang="en-US" kern="100" dirty="0" smtClean="0">
                <a:latin typeface="メイリオ"/>
                <a:ea typeface="メイリオ"/>
              </a:rPr>
              <a:t>が多い。</a:t>
            </a:r>
            <a:endParaRPr lang="ja-JP" altLang="en-US" kern="100" dirty="0">
              <a:latin typeface="メイリオ"/>
              <a:ea typeface="メイリオ"/>
            </a:endParaRP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認容額の大部分は、実際に収用された額</a:t>
            </a:r>
            <a:r>
              <a:rPr lang="ja-JP" altLang="en-US" kern="100" dirty="0" smtClean="0">
                <a:latin typeface="メイリオ"/>
                <a:ea typeface="メイリオ"/>
              </a:rPr>
              <a:t>の補償に</a:t>
            </a:r>
            <a:r>
              <a:rPr lang="ja-JP" altLang="en-US" kern="100" dirty="0">
                <a:latin typeface="メイリオ"/>
                <a:ea typeface="メイリオ"/>
              </a:rPr>
              <a:t>すぎない。</a:t>
            </a:r>
          </a:p>
          <a:p>
            <a:pPr lvl="0"/>
            <a:r>
              <a:rPr lang="ja-JP" altLang="en-US" kern="100" dirty="0">
                <a:latin typeface="メイリオ"/>
                <a:ea typeface="メイリオ"/>
              </a:rPr>
              <a:t>濫用的申立てのおそれ</a:t>
            </a:r>
            <a:endParaRPr lang="en-US" altLang="ja-JP" kern="100" dirty="0">
              <a:latin typeface="メイリオ"/>
              <a:ea typeface="メイリオ"/>
            </a:endParaRP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欧米法律事務所のビジネス</a:t>
            </a:r>
            <a:r>
              <a:rPr lang="ja-JP" altLang="en-US" kern="100" dirty="0" smtClean="0">
                <a:latin typeface="メイリオ"/>
                <a:ea typeface="メイリオ"/>
              </a:rPr>
              <a:t>機会の追求</a:t>
            </a:r>
            <a:endParaRPr lang="ja-JP" altLang="en-US" kern="100" dirty="0">
              <a:latin typeface="メイリオ"/>
              <a:ea typeface="メイリオ"/>
            </a:endParaRP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途上国政府</a:t>
            </a:r>
            <a:r>
              <a:rPr lang="ja-JP" altLang="en-US" kern="100" dirty="0" smtClean="0">
                <a:latin typeface="メイリオ"/>
                <a:ea typeface="メイリオ"/>
              </a:rPr>
              <a:t>の不十分な防御能力</a:t>
            </a:r>
            <a:endParaRPr lang="en-US" altLang="ja-JP" kern="100" dirty="0">
              <a:latin typeface="メイリオ"/>
              <a:ea typeface="メイリオ"/>
            </a:endParaRP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第三者による費用</a:t>
            </a:r>
            <a:r>
              <a:rPr lang="ja-JP" altLang="en-US" kern="100" dirty="0" smtClean="0">
                <a:latin typeface="メイリオ"/>
                <a:ea typeface="メイリオ"/>
              </a:rPr>
              <a:t>の</a:t>
            </a:r>
            <a:r>
              <a:rPr lang="ja-JP" altLang="en-US" kern="100" dirty="0">
                <a:latin typeface="メイリオ"/>
                <a:ea typeface="メイリオ"/>
              </a:rPr>
              <a:t>援助</a:t>
            </a:r>
          </a:p>
          <a:p>
            <a:pPr lvl="0"/>
            <a:r>
              <a:rPr lang="ja-JP" altLang="en-US" kern="100" dirty="0" smtClean="0">
                <a:latin typeface="メイリオ"/>
                <a:ea typeface="メイリオ"/>
              </a:rPr>
              <a:t>受入</a:t>
            </a:r>
            <a:r>
              <a:rPr lang="ja-JP" altLang="en-US" kern="100" dirty="0">
                <a:latin typeface="メイリオ"/>
                <a:ea typeface="メイリオ"/>
              </a:rPr>
              <a:t>国の政策決定権侵害と萎縮効果</a:t>
            </a:r>
            <a:r>
              <a:rPr lang="en-US" altLang="ja-JP" kern="100" dirty="0">
                <a:latin typeface="メイリオ"/>
                <a:ea typeface="メイリオ"/>
              </a:rPr>
              <a:t>(regulatory chill)</a:t>
            </a: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金銭的</a:t>
            </a:r>
            <a:r>
              <a:rPr lang="ja-JP" altLang="en-US" kern="100" dirty="0">
                <a:latin typeface="メイリオ"/>
                <a:ea typeface="メイリオ"/>
              </a:rPr>
              <a:t>解決のみ </a:t>
            </a:r>
            <a:r>
              <a:rPr lang="en-US" altLang="ja-JP" kern="100" dirty="0">
                <a:latin typeface="メイリオ"/>
                <a:ea typeface="メイリオ"/>
              </a:rPr>
              <a:t>cf. </a:t>
            </a:r>
            <a:r>
              <a:rPr lang="ja-JP" altLang="en-US" kern="100" dirty="0">
                <a:latin typeface="メイリオ"/>
                <a:ea typeface="メイリオ"/>
              </a:rPr>
              <a:t>処分の取消し、原状回復</a:t>
            </a: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敗ける</a:t>
            </a:r>
            <a:r>
              <a:rPr lang="ja-JP" altLang="en-US" kern="100" dirty="0">
                <a:latin typeface="メイリオ"/>
                <a:ea typeface="メイリオ"/>
              </a:rPr>
              <a:t>が勝ち</a:t>
            </a:r>
            <a:r>
              <a:rPr lang="en-US" altLang="ja-JP" kern="100" dirty="0">
                <a:latin typeface="メイリオ"/>
                <a:ea typeface="メイリオ"/>
              </a:rPr>
              <a:t>(</a:t>
            </a:r>
            <a:r>
              <a:rPr lang="ja-JP" altLang="en-US" kern="100" dirty="0">
                <a:latin typeface="メイリオ"/>
                <a:ea typeface="メイリオ"/>
              </a:rPr>
              <a:t>長期の安定的な投資を呼び込む効果</a:t>
            </a:r>
            <a:r>
              <a:rPr lang="en-US" altLang="ja-JP" kern="100" dirty="0" smtClean="0">
                <a:latin typeface="メイリオ"/>
                <a:ea typeface="メイリオ"/>
              </a:rPr>
              <a:t>)</a:t>
            </a:r>
            <a:endParaRPr lang="ja-JP" altLang="en-US" kern="100" dirty="0" smtClean="0">
              <a:latin typeface="メイリオ"/>
              <a:ea typeface="メイリオ"/>
            </a:endParaRPr>
          </a:p>
          <a:p>
            <a:pPr lvl="1"/>
            <a:r>
              <a:rPr lang="en-US" altLang="ja-JP" kern="100" dirty="0">
                <a:latin typeface="メイリオ"/>
                <a:ea typeface="メイリオ"/>
              </a:rPr>
              <a:t>2004 US Model BIT</a:t>
            </a:r>
            <a:r>
              <a:rPr lang="ja-JP" altLang="en-US" kern="100" dirty="0">
                <a:latin typeface="メイリオ"/>
                <a:ea typeface="メイリオ"/>
              </a:rPr>
              <a:t>など近年の投資条約の文言の</a:t>
            </a:r>
            <a:r>
              <a:rPr lang="ja-JP" altLang="en-US" kern="100" dirty="0" smtClean="0">
                <a:latin typeface="メイリオ"/>
                <a:ea typeface="メイリオ"/>
              </a:rPr>
              <a:t>変化</a:t>
            </a:r>
            <a:endParaRPr lang="en-US" altLang="ja-JP" kern="100" dirty="0"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97305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0" kern="100" dirty="0" smtClean="0">
                <a:latin typeface="メイリオ"/>
                <a:ea typeface="メイリオ"/>
              </a:rPr>
              <a:t>課題</a:t>
            </a:r>
            <a:r>
              <a:rPr lang="en-US" altLang="ja-JP" b="0" kern="100" dirty="0" smtClean="0">
                <a:latin typeface="メイリオ"/>
                <a:ea typeface="メイリオ"/>
              </a:rPr>
              <a:t>(3)</a:t>
            </a:r>
            <a:endParaRPr kumimoji="1" lang="ja-JP" altLang="en-US" b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ja-JP" altLang="en-US" kern="100" dirty="0" smtClean="0">
                <a:latin typeface="メイリオ"/>
                <a:ea typeface="メイリオ"/>
              </a:rPr>
              <a:t>仲裁人の中立性への疑念</a:t>
            </a: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先進国投資家に有利な</a:t>
            </a:r>
            <a:r>
              <a:rPr lang="ja-JP" altLang="en-US" kern="100" dirty="0" smtClean="0">
                <a:latin typeface="メイリオ"/>
                <a:ea typeface="メイリオ"/>
              </a:rPr>
              <a:t>判断が多いと</a:t>
            </a:r>
            <a:r>
              <a:rPr lang="ja-JP" altLang="en-US" kern="100" dirty="0">
                <a:latin typeface="メイリオ"/>
                <a:ea typeface="メイリオ"/>
              </a:rPr>
              <a:t>の指摘</a:t>
            </a:r>
            <a:r>
              <a:rPr lang="ja-JP" altLang="en-US" kern="100" dirty="0" smtClean="0">
                <a:latin typeface="メイリオ"/>
                <a:ea typeface="メイリオ"/>
              </a:rPr>
              <a:t>。</a:t>
            </a: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実際</a:t>
            </a:r>
            <a:r>
              <a:rPr lang="ja-JP" altLang="en-US" kern="100" dirty="0">
                <a:latin typeface="メイリオ"/>
                <a:ea typeface="メイリオ"/>
              </a:rPr>
              <a:t>には、受入国勝訴の事例も</a:t>
            </a:r>
            <a:r>
              <a:rPr lang="ja-JP" altLang="en-US" kern="100" dirty="0" smtClean="0">
                <a:latin typeface="メイリオ"/>
                <a:ea typeface="メイリオ"/>
              </a:rPr>
              <a:t>多いとの調査も。</a:t>
            </a:r>
          </a:p>
          <a:p>
            <a:pPr lvl="0"/>
            <a:r>
              <a:rPr lang="ja-JP" altLang="en-US" kern="100" dirty="0" smtClean="0">
                <a:latin typeface="メイリオ"/>
                <a:ea typeface="メイリオ"/>
              </a:rPr>
              <a:t>透明性の欠如　</a:t>
            </a:r>
            <a:r>
              <a:rPr lang="en-US" altLang="ja-JP" kern="100" dirty="0" smtClean="0">
                <a:latin typeface="メイリオ"/>
                <a:ea typeface="メイリオ"/>
              </a:rPr>
              <a:t>cf. </a:t>
            </a:r>
            <a:r>
              <a:rPr lang="ja-JP" altLang="en-US" kern="100" dirty="0" smtClean="0">
                <a:latin typeface="メイリオ"/>
                <a:ea typeface="メイリオ"/>
              </a:rPr>
              <a:t>私人間の商事</a:t>
            </a:r>
            <a:r>
              <a:rPr lang="ja-JP" altLang="en-US" kern="100" dirty="0">
                <a:latin typeface="メイリオ"/>
                <a:ea typeface="メイリオ"/>
              </a:rPr>
              <a:t>紛争</a:t>
            </a:r>
            <a:endParaRPr lang="ja-JP" altLang="en-US" kern="100" dirty="0" smtClean="0">
              <a:latin typeface="メイリオ"/>
              <a:ea typeface="メイリオ"/>
            </a:endParaRP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書誌</a:t>
            </a:r>
            <a:r>
              <a:rPr lang="ja-JP" altLang="en-US" kern="100" dirty="0" smtClean="0">
                <a:latin typeface="メイリオ"/>
                <a:ea typeface="メイリオ"/>
              </a:rPr>
              <a:t>情報の公開 </a:t>
            </a:r>
            <a:r>
              <a:rPr lang="en-US" altLang="ja-JP" kern="100" dirty="0" smtClean="0">
                <a:latin typeface="メイリオ"/>
                <a:ea typeface="メイリオ"/>
              </a:rPr>
              <a:t>(ICSID)</a:t>
            </a:r>
            <a:endParaRPr lang="ja-JP" altLang="en-US" kern="100" dirty="0" smtClean="0">
              <a:latin typeface="メイリオ"/>
              <a:ea typeface="メイリオ"/>
            </a:endParaRP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仲裁判断の公開</a:t>
            </a:r>
            <a:endParaRPr lang="en-US" altLang="ja-JP" kern="100" dirty="0">
              <a:latin typeface="メイリオ"/>
              <a:ea typeface="メイリオ"/>
            </a:endParaRP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利害関係者</a:t>
            </a:r>
            <a:r>
              <a:rPr lang="en-US" altLang="ja-JP" kern="100" dirty="0" smtClean="0">
                <a:latin typeface="メイリオ"/>
                <a:ea typeface="メイリオ"/>
              </a:rPr>
              <a:t>(</a:t>
            </a:r>
            <a:r>
              <a:rPr lang="ja-JP" altLang="en-US" kern="100" dirty="0">
                <a:latin typeface="メイリオ"/>
                <a:ea typeface="メイリオ"/>
              </a:rPr>
              <a:t>法廷の</a:t>
            </a:r>
            <a:r>
              <a:rPr lang="ja-JP" altLang="en-US" kern="100" dirty="0" smtClean="0">
                <a:latin typeface="メイリオ"/>
                <a:ea typeface="メイリオ"/>
              </a:rPr>
              <a:t>友</a:t>
            </a:r>
            <a:r>
              <a:rPr lang="en-US" altLang="ja-JP" kern="100" dirty="0" smtClean="0">
                <a:latin typeface="メイリオ"/>
                <a:ea typeface="メイリオ"/>
              </a:rPr>
              <a:t>: amicus </a:t>
            </a:r>
            <a:r>
              <a:rPr lang="en-US" altLang="ja-JP" kern="100" dirty="0">
                <a:latin typeface="メイリオ"/>
                <a:ea typeface="メイリオ"/>
              </a:rPr>
              <a:t>curiae</a:t>
            </a:r>
            <a:r>
              <a:rPr lang="en-US" altLang="ja-JP" kern="100" dirty="0" smtClean="0">
                <a:latin typeface="メイリオ"/>
                <a:ea typeface="メイリオ"/>
              </a:rPr>
              <a:t>)</a:t>
            </a:r>
            <a:r>
              <a:rPr lang="ja-JP" altLang="en-US" kern="100" dirty="0" smtClean="0">
                <a:latin typeface="メイリオ"/>
                <a:ea typeface="メイリオ"/>
              </a:rPr>
              <a:t>の意見書の受入れ </a:t>
            </a:r>
            <a:r>
              <a:rPr lang="en-US" altLang="ja-JP" kern="100" dirty="0" smtClean="0">
                <a:latin typeface="メイリオ"/>
                <a:ea typeface="メイリオ"/>
              </a:rPr>
              <a:t>(ICSID)</a:t>
            </a:r>
            <a:endParaRPr lang="en-US" altLang="ja-JP" kern="100" dirty="0">
              <a:latin typeface="メイリオ"/>
              <a:ea typeface="メイリオ"/>
            </a:endParaRPr>
          </a:p>
          <a:p>
            <a:pPr lvl="1"/>
            <a:r>
              <a:rPr lang="ja-JP" altLang="en-US" kern="100" dirty="0" smtClean="0">
                <a:latin typeface="メイリオ"/>
                <a:ea typeface="メイリオ"/>
              </a:rPr>
              <a:t>審理の公開 </a:t>
            </a:r>
            <a:r>
              <a:rPr lang="en-US" altLang="ja-JP" kern="100" dirty="0" smtClean="0">
                <a:latin typeface="メイリオ"/>
                <a:ea typeface="メイリオ"/>
              </a:rPr>
              <a:t>e.g. webcast</a:t>
            </a:r>
            <a:endParaRPr lang="en-US" altLang="ja-JP" kern="100" dirty="0"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5257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課題</a:t>
            </a:r>
            <a:r>
              <a:rPr kumimoji="1" lang="en-US" altLang="ja-JP" b="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(4)</a:t>
            </a:r>
            <a:endParaRPr kumimoji="1" lang="ja-JP" altLang="en-US" b="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ja-JP" altLang="en-US" kern="100" dirty="0">
                <a:latin typeface="メイリオ"/>
                <a:ea typeface="メイリオ"/>
              </a:rPr>
              <a:t>内外投資家間の不平等</a:t>
            </a:r>
            <a:endParaRPr lang="en-US" altLang="ja-JP" kern="100" dirty="0">
              <a:latin typeface="メイリオ"/>
              <a:ea typeface="メイリオ"/>
            </a:endParaRP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外資導入のために受入国が自主的に譲歩。</a:t>
            </a: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民主制の過程には外国投資家は参加できない。</a:t>
            </a: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政策の恩恵は、内国民が享受。</a:t>
            </a: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ガバナンス向上の間接的恩恵は内国民も受ける。</a:t>
            </a:r>
          </a:p>
          <a:p>
            <a:pPr lvl="0"/>
            <a:r>
              <a:rPr lang="ja-JP" altLang="en-US" kern="100" dirty="0">
                <a:latin typeface="メイリオ"/>
                <a:ea typeface="メイリオ"/>
              </a:rPr>
              <a:t>不平等な二国間投資条約と離脱の困難</a:t>
            </a:r>
            <a:endParaRPr lang="en-US" altLang="ja-JP" kern="100" dirty="0">
              <a:latin typeface="メイリオ"/>
              <a:ea typeface="メイリオ"/>
            </a:endParaRP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締結の際の状況</a:t>
            </a: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有効</a:t>
            </a:r>
            <a:r>
              <a:rPr lang="ja-JP" altLang="en-US" kern="100" dirty="0" smtClean="0">
                <a:latin typeface="メイリオ"/>
                <a:ea typeface="メイリオ"/>
              </a:rPr>
              <a:t>期間</a:t>
            </a:r>
            <a:r>
              <a:rPr lang="en-US" altLang="ja-JP" kern="100" dirty="0" smtClean="0">
                <a:latin typeface="メイリオ"/>
                <a:ea typeface="メイリオ"/>
              </a:rPr>
              <a:t>: 10-15</a:t>
            </a:r>
            <a:r>
              <a:rPr lang="ja-JP" altLang="en-US" kern="100" dirty="0" smtClean="0">
                <a:latin typeface="メイリオ"/>
                <a:ea typeface="メイリオ"/>
              </a:rPr>
              <a:t>年プラス自動</a:t>
            </a:r>
            <a:r>
              <a:rPr lang="ja-JP" altLang="en-US" kern="100" dirty="0">
                <a:latin typeface="メイリオ"/>
                <a:ea typeface="メイリオ"/>
              </a:rPr>
              <a:t>更新</a:t>
            </a:r>
          </a:p>
          <a:p>
            <a:pPr lvl="1"/>
            <a:r>
              <a:rPr lang="ja-JP" altLang="en-US" kern="100" dirty="0">
                <a:latin typeface="メイリオ"/>
                <a:ea typeface="メイリオ"/>
              </a:rPr>
              <a:t>有効期間中の投資に対する継続適用　例　</a:t>
            </a:r>
            <a:r>
              <a:rPr lang="en-US" altLang="ja-JP" kern="100" dirty="0">
                <a:latin typeface="メイリオ"/>
                <a:ea typeface="メイリオ"/>
              </a:rPr>
              <a:t>20</a:t>
            </a:r>
            <a:r>
              <a:rPr lang="ja-JP" altLang="en-US" kern="100" dirty="0">
                <a:latin typeface="メイリオ"/>
                <a:ea typeface="メイリオ"/>
              </a:rPr>
              <a:t>年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440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歴史の流れ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植民地支配</a:t>
            </a:r>
          </a:p>
          <a:p>
            <a:pPr lvl="1"/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宗主国企業による資源の搾取</a:t>
            </a:r>
          </a:p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独立後の資源ナショナリズム</a:t>
            </a:r>
          </a:p>
          <a:p>
            <a:pPr lvl="1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国有化・収用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自由主義経済思想の支配</a:t>
            </a:r>
          </a:p>
          <a:p>
            <a:pPr lvl="1"/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経済の牽引力としての外資導入促進策</a:t>
            </a: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環境、生命、健康、人権の保護目的の規制との衝突</a:t>
            </a:r>
          </a:p>
          <a:p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一部の国での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資源ナショナリズムの再興</a:t>
            </a:r>
            <a:endParaRPr kumimoji="1" lang="ja-JP" altLang="en-US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537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b="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様々な法</a:t>
            </a:r>
            <a:r>
              <a:rPr lang="ja-JP" altLang="ja-JP" b="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分野</a:t>
            </a:r>
            <a:r>
              <a:rPr lang="ja-JP" altLang="en-US" b="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lang="ja-JP" altLang="ja-JP" b="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交錯</a:t>
            </a:r>
            <a:endParaRPr kumimoji="1" lang="ja-JP" altLang="en-US" b="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国際</a:t>
            </a:r>
            <a:r>
              <a:rPr lang="ja-JP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公法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投資</a:t>
            </a:r>
            <a:r>
              <a:rPr lang="ja-JP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条約の起草と</a:t>
            </a:r>
            <a:r>
              <a:rPr lang="ja-JP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解釈</a:t>
            </a:r>
            <a:endParaRPr lang="ja-JP" altLang="en-US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国際</a:t>
            </a:r>
            <a:r>
              <a:rPr lang="ja-JP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取引法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</a:t>
            </a:r>
            <a:r>
              <a:rPr lang="ja-JP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投資</a:t>
            </a:r>
            <a:r>
              <a:rPr lang="ja-JP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契約の起草と</a:t>
            </a:r>
            <a:r>
              <a:rPr lang="ja-JP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解釈</a:t>
            </a:r>
            <a:endParaRPr lang="ja-JP" altLang="en-US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国際</a:t>
            </a:r>
            <a:r>
              <a:rPr lang="ja-JP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私法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</a:t>
            </a:r>
            <a:r>
              <a:rPr lang="ja-JP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準拠法</a:t>
            </a:r>
            <a:r>
              <a:rPr lang="ja-JP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lang="ja-JP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決定</a:t>
            </a:r>
            <a:endParaRPr lang="ja-JP" altLang="en-US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仲裁法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</a:t>
            </a:r>
            <a:r>
              <a:rPr lang="ja-JP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仲裁</a:t>
            </a:r>
            <a:r>
              <a:rPr lang="ja-JP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手続の</a:t>
            </a:r>
            <a:r>
              <a:rPr lang="ja-JP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分析</a:t>
            </a:r>
            <a:endParaRPr lang="ja-JP" altLang="en-US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行政法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多く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の場合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r>
              <a:rPr lang="ja-JP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行政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府の行為が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審理の対象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63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国際仲裁以外の紛争解決方法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kern="100" dirty="0">
                <a:latin typeface="メイリオ"/>
                <a:ea typeface="メイリオ"/>
              </a:rPr>
              <a:t>砲艦</a:t>
            </a:r>
            <a:r>
              <a:rPr lang="ja-JP" altLang="en-US" kern="100" dirty="0" smtClean="0">
                <a:latin typeface="メイリオ"/>
                <a:ea typeface="メイリオ"/>
              </a:rPr>
              <a:t>外交</a:t>
            </a:r>
            <a:r>
              <a:rPr lang="en-US" altLang="ja-JP" kern="100" dirty="0" smtClean="0">
                <a:latin typeface="メイリオ"/>
                <a:ea typeface="メイリオ"/>
              </a:rPr>
              <a:t>(gunboat diplomacy)</a:t>
            </a:r>
            <a:endParaRPr lang="ja-JP" altLang="en-US" kern="100" dirty="0" smtClean="0">
              <a:latin typeface="メイリオ"/>
              <a:ea typeface="メイリオ"/>
            </a:endParaRPr>
          </a:p>
          <a:p>
            <a:pPr lvl="0"/>
            <a:r>
              <a:rPr lang="ja-JP" altLang="en-US" kern="100" dirty="0" smtClean="0">
                <a:latin typeface="メイリオ"/>
                <a:ea typeface="メイリオ"/>
              </a:rPr>
              <a:t>外交的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保護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(diplomatic protection)</a:t>
            </a:r>
            <a:endParaRPr lang="ja-JP" altLang="en-US" b="0" i="0" u="none" strike="noStrike" kern="100" baseline="0" dirty="0" smtClean="0">
              <a:latin typeface="メイリオ"/>
              <a:ea typeface="メイリオ"/>
            </a:endParaRPr>
          </a:p>
          <a:p>
            <a:pPr marR="0" lvl="0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受入国における裁判</a:t>
            </a:r>
          </a:p>
          <a:p>
            <a:pPr marR="0" lvl="1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独立性の欠如</a:t>
            </a:r>
          </a:p>
          <a:p>
            <a:pPr marR="0" lvl="1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中立性の欠如</a:t>
            </a:r>
          </a:p>
          <a:p>
            <a:pPr marR="0" lvl="1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法律</a:t>
            </a:r>
            <a:r>
              <a:rPr lang="ja-JP" altLang="en-US" kern="100" dirty="0" smtClean="0">
                <a:latin typeface="メイリオ"/>
                <a:ea typeface="メイリオ"/>
              </a:rPr>
              <a:t>自体の適用排除は不可</a:t>
            </a:r>
            <a:endParaRPr lang="ja-JP" altLang="en-US" b="0" i="0" u="none" strike="noStrike" kern="100" baseline="0" dirty="0" smtClean="0">
              <a:latin typeface="メイリオ"/>
              <a:ea typeface="メイリオ"/>
            </a:endParaRPr>
          </a:p>
          <a:p>
            <a:pPr marR="0" lvl="1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裁判拒否</a:t>
            </a:r>
          </a:p>
        </p:txBody>
      </p:sp>
    </p:spTree>
    <p:extLst>
      <p:ext uri="{BB962C8B-B14F-4D97-AF65-F5344CB8AC3E}">
        <p14:creationId xmlns:p14="http://schemas.microsoft.com/office/powerpoint/2010/main" val="320913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96637" cy="5904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204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ja-JP" altLang="en-US" b="0" i="0" u="none" strike="noStrike" kern="100" baseline="0" smtClean="0">
                <a:latin typeface="メイリオ"/>
                <a:ea typeface="メイリオ"/>
              </a:rPr>
              <a:t>仲裁合意の所在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投資契約</a:t>
            </a:r>
          </a:p>
          <a:p>
            <a:pPr marR="0" lvl="0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受入国の</a:t>
            </a:r>
            <a:r>
              <a:rPr lang="ja-JP" altLang="en-US" kern="100" dirty="0">
                <a:latin typeface="メイリオ"/>
                <a:ea typeface="メイリオ"/>
              </a:rPr>
              <a:t>包括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的な仲裁申込み</a:t>
            </a:r>
          </a:p>
          <a:p>
            <a:pPr lvl="1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国内法</a:t>
            </a:r>
          </a:p>
          <a:p>
            <a:pPr lvl="1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投資条約</a:t>
            </a:r>
          </a:p>
          <a:p>
            <a:pPr lvl="2"/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BIT</a:t>
            </a:r>
            <a:endParaRPr lang="ja-JP" altLang="en-US" b="0" i="0" u="none" strike="noStrike" kern="100" baseline="0" dirty="0" smtClean="0">
              <a:latin typeface="メイリオ"/>
              <a:ea typeface="メイリオ"/>
            </a:endParaRPr>
          </a:p>
          <a:p>
            <a:pPr lvl="2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多国間条約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(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の</a:t>
            </a:r>
            <a:r>
              <a:rPr lang="ja-JP" altLang="en-US" kern="100" dirty="0">
                <a:latin typeface="メイリオ"/>
                <a:ea typeface="メイリオ"/>
              </a:rPr>
              <a:t>中の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投資章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)</a:t>
            </a:r>
            <a:r>
              <a:rPr lang="ja-JP" altLang="en-US" b="0" i="0" u="none" strike="noStrike" kern="100" dirty="0" smtClean="0">
                <a:latin typeface="メイリオ"/>
                <a:ea typeface="メイリオ"/>
              </a:rPr>
              <a:t> </a:t>
            </a:r>
            <a:r>
              <a:rPr lang="en-US" altLang="ja-JP" b="0" i="0" u="none" strike="noStrike" kern="100" dirty="0" smtClean="0">
                <a:latin typeface="メイリオ"/>
                <a:ea typeface="メイリオ"/>
              </a:rPr>
              <a:t>e.g. NAFTA, CAFTA, ASEAN, ECT</a:t>
            </a:r>
            <a:endParaRPr lang="ja-JP" altLang="en-US" kern="100" dirty="0">
              <a:latin typeface="メイリオ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25481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0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135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kern="100" dirty="0" smtClean="0">
                <a:latin typeface="メイリオ"/>
                <a:ea typeface="メイリオ"/>
              </a:rPr>
              <a:t>選択されうる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仲裁の種類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機関仲裁</a:t>
            </a:r>
            <a:endParaRPr lang="ja-JP" altLang="en-US" kern="1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2"/>
            <a:r>
              <a:rPr lang="en-US" altLang="ja-JP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ICSID</a:t>
            </a:r>
            <a:r>
              <a:rPr lang="ja-JP" altLang="en-US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(International Centre for Settlement of Investment Disputes)</a:t>
            </a:r>
          </a:p>
          <a:p>
            <a:pPr lvl="3"/>
            <a:r>
              <a:rPr lang="en-US" altLang="ja-JP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Convention on the Settlement of Investment Disputes between States and Nationals of Other States</a:t>
            </a:r>
            <a:endParaRPr lang="ja-JP" altLang="en-US" kern="1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2"/>
            <a:r>
              <a:rPr lang="en-US" altLang="ja-JP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ICC (International Chamber of Commerce)</a:t>
            </a:r>
          </a:p>
          <a:p>
            <a:pPr lvl="2"/>
            <a:r>
              <a:rPr lang="en-US" altLang="ja-JP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SCC (Stockholm Chamber of Commerce</a:t>
            </a:r>
            <a:r>
              <a:rPr lang="en-US" altLang="ja-JP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など。</a:t>
            </a:r>
            <a:endParaRPr lang="en-US" altLang="ja-JP" kern="1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(UNCITRAL </a:t>
            </a:r>
            <a:r>
              <a:rPr lang="en-US" altLang="ja-JP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Arbitration Rules</a:t>
            </a:r>
            <a:r>
              <a:rPr lang="ja-JP" altLang="en-US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などによる</a:t>
            </a:r>
            <a:r>
              <a:rPr lang="en-US" altLang="ja-JP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アド・ホック</a:t>
            </a:r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仲裁</a:t>
            </a:r>
          </a:p>
          <a:p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カフェテリア</a:t>
            </a:r>
            <a:r>
              <a:rPr lang="ja-JP" altLang="en-US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形式も。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098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「投資財産</a:t>
            </a:r>
            <a:r>
              <a:rPr lang="en-US" altLang="ja-JP" b="0" i="0" u="none" strike="noStrike" kern="100" baseline="0" dirty="0" smtClean="0">
                <a:latin typeface="メイリオ"/>
                <a:ea typeface="メイリオ"/>
              </a:rPr>
              <a:t>(investment)</a:t>
            </a:r>
            <a:r>
              <a:rPr lang="ja-JP" altLang="en-US" b="0" i="0" u="none" strike="noStrike" kern="100" baseline="0" dirty="0" smtClean="0">
                <a:latin typeface="メイリオ"/>
                <a:ea typeface="メイリオ"/>
              </a:rPr>
              <a:t>」の定義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ja-JP" altLang="en-US" b="0" i="0" u="none" strike="noStrike" kern="100" baseline="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投資条約上の定義</a:t>
            </a:r>
          </a:p>
          <a:p>
            <a:pPr lvl="1"/>
            <a:r>
              <a:rPr lang="ja-JP" altLang="en-US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直接</a:t>
            </a:r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投資</a:t>
            </a:r>
          </a:p>
          <a:p>
            <a:pPr lvl="1"/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証券投資、契約、</a:t>
            </a:r>
            <a:r>
              <a:rPr lang="ja-JP" altLang="en-US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免許</a:t>
            </a:r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r>
              <a:rPr lang="ja-JP" altLang="en-US" kern="10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知的財産権など</a:t>
            </a:r>
            <a:endParaRPr lang="zh-TW" altLang="en-US" b="0" i="0" u="none" strike="noStrike" kern="100" baseline="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R="0" lvl="0" rtl="0"/>
            <a:r>
              <a:rPr lang="en-US" altLang="ja-JP" b="0" i="0" u="none" strike="noStrike" kern="100" baseline="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ICSID</a:t>
            </a:r>
            <a:r>
              <a:rPr lang="ja-JP" altLang="en-US" b="0" i="0" u="none" strike="noStrike" kern="100" baseline="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条約上の解釈</a:t>
            </a:r>
          </a:p>
          <a:p>
            <a:pPr lvl="1"/>
            <a:r>
              <a:rPr lang="ja-JP" altLang="en-US" b="0" i="0" u="none" strike="noStrike" kern="100" baseline="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受入国の経済発展への貢献</a:t>
            </a:r>
          </a:p>
          <a:p>
            <a:pPr lvl="2"/>
            <a:r>
              <a:rPr lang="it-IT" altLang="ja-JP" b="0" i="0" u="none" strike="noStrike" kern="100" baseline="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Salini v. Morocco (16 July 2001)</a:t>
            </a:r>
          </a:p>
          <a:p>
            <a:pPr lvl="1"/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濫訴の懸念の当否</a:t>
            </a:r>
            <a:endParaRPr lang="it-IT" altLang="ja-JP" b="0" i="0" u="none" strike="noStrike" kern="100" baseline="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996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0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「投資家</a:t>
            </a:r>
            <a:r>
              <a:rPr lang="en-US" altLang="ja-JP" b="0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(investor)</a:t>
            </a:r>
            <a:r>
              <a:rPr lang="ja-JP" altLang="en-US" b="0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</a:t>
            </a:r>
            <a:endParaRPr kumimoji="1" lang="ja-JP" altLang="en-US" b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国籍</a:t>
            </a:r>
            <a:r>
              <a:rPr lang="ja-JP" altLang="en-US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の決定基準</a:t>
            </a:r>
          </a:p>
          <a:p>
            <a:pPr lvl="1"/>
            <a:r>
              <a:rPr lang="ja-JP" altLang="en-US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投資条約上</a:t>
            </a:r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lang="ja-JP" altLang="en-US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基準</a:t>
            </a:r>
            <a:endParaRPr lang="ja-JP" altLang="en-US" kern="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2"/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設立だけでなく、本拠の所在を要求するか。</a:t>
            </a:r>
            <a:endParaRPr lang="ja-JP" altLang="en-US" kern="1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条約漁り</a:t>
            </a:r>
          </a:p>
          <a:p>
            <a:pPr lvl="2"/>
            <a:r>
              <a:rPr lang="ja-JP" altLang="en-US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受入</a:t>
            </a:r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国の法人・自然人によるも</a:t>
            </a:r>
            <a:r>
              <a:rPr lang="ja-JP" altLang="en-US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endParaRPr lang="ja-JP" altLang="en-US" kern="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2"/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第三国の法人・自然人によるもの</a:t>
            </a:r>
          </a:p>
          <a:p>
            <a:pPr lvl="3"/>
            <a:r>
              <a:rPr lang="en-US" altLang="ja-JP" kern="1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Saluka</a:t>
            </a:r>
            <a:r>
              <a:rPr lang="en-US" altLang="ja-JP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Investments v. Czech Republic</a:t>
            </a:r>
            <a:r>
              <a:rPr lang="ja-JP" altLang="en-US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(17 March</a:t>
            </a:r>
            <a:r>
              <a:rPr lang="ja-JP" altLang="en-US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2006</a:t>
            </a:r>
            <a:r>
              <a:rPr lang="en-US" altLang="ja-JP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endParaRPr lang="ja-JP" altLang="en-US" kern="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3"/>
            <a:r>
              <a:rPr lang="ja-JP" altLang="en-US" dirty="0" smtClean="0"/>
              <a:t>オランダ</a:t>
            </a:r>
            <a:r>
              <a:rPr lang="en-US" altLang="ja-JP" dirty="0" smtClean="0"/>
              <a:t>‘</a:t>
            </a:r>
            <a:r>
              <a:rPr lang="en-US" altLang="ja-JP" dirty="0"/>
              <a:t>BV’ (</a:t>
            </a:r>
            <a:r>
              <a:rPr lang="en-US" altLang="ja-JP" dirty="0" err="1"/>
              <a:t>besloten</a:t>
            </a:r>
            <a:r>
              <a:rPr lang="en-US" altLang="ja-JP" dirty="0"/>
              <a:t> </a:t>
            </a:r>
            <a:r>
              <a:rPr lang="en-US" altLang="ja-JP" dirty="0" err="1" smtClean="0"/>
              <a:t>venootschap</a:t>
            </a:r>
            <a:r>
              <a:rPr lang="en-US" altLang="ja-JP" dirty="0" smtClean="0"/>
              <a:t>: </a:t>
            </a:r>
            <a:r>
              <a:rPr lang="ja-JP" altLang="en-US" dirty="0" smtClean="0"/>
              <a:t>有限責任会社</a:t>
            </a:r>
            <a:r>
              <a:rPr lang="en-US" altLang="ja-JP" dirty="0" smtClean="0"/>
              <a:t>)</a:t>
            </a:r>
            <a:r>
              <a:rPr lang="ja-JP" altLang="en-US" dirty="0" smtClean="0"/>
              <a:t> </a:t>
            </a:r>
            <a:endParaRPr lang="en-US" altLang="ja-JP" kern="1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/>
            <a:r>
              <a:rPr lang="ja-JP" altLang="en-US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政府系ファンドの投資家</a:t>
            </a:r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適格</a:t>
            </a:r>
            <a:endParaRPr lang="en-US" altLang="ja-JP" kern="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近年、ファンドの規模が著しく</a:t>
            </a:r>
            <a:r>
              <a:rPr lang="ja-JP" altLang="en-US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拡大</a:t>
            </a:r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</a:p>
          <a:p>
            <a:pPr lvl="1"/>
            <a:r>
              <a:rPr lang="ja-JP" altLang="en-US" kern="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西欧</a:t>
            </a:r>
            <a:r>
              <a:rPr lang="ja-JP" altLang="en-US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諸国とは異なる価値観の国のファンドが多い。</a:t>
            </a:r>
            <a:endParaRPr lang="ja-JP" altLang="en-US" kern="1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818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ＭＳ Ｐゴシック"/>
        <a:cs typeface=""/>
      </a:majorFont>
      <a:minorFont>
        <a:latin typeface="Garam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LostBL</Template>
  <TotalTime>1376</TotalTime>
  <Words>986</Words>
  <Application>Microsoft Office PowerPoint</Application>
  <PresentationFormat>画面に合わせる (4:3)</PresentationFormat>
  <Paragraphs>152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Stream</vt:lpstr>
      <vt:lpstr>国際投資仲裁 概略および課題 GBL(Global Business Law)研究会　於: 同志社大学 (2013.1.26) (2013年3-4月一部修正)</vt:lpstr>
      <vt:lpstr>歴史の流れ</vt:lpstr>
      <vt:lpstr>国際仲裁以外の紛争解決方法</vt:lpstr>
      <vt:lpstr>PowerPoint プレゼンテーション</vt:lpstr>
      <vt:lpstr>仲裁合意の所在</vt:lpstr>
      <vt:lpstr>PowerPoint プレゼンテーション</vt:lpstr>
      <vt:lpstr>選択されうる仲裁の種類</vt:lpstr>
      <vt:lpstr>「投資財産(investment)」の定義</vt:lpstr>
      <vt:lpstr>「投資家(investor)」</vt:lpstr>
      <vt:lpstr>請求の根拠</vt:lpstr>
      <vt:lpstr>仲裁廷の判断権限</vt:lpstr>
      <vt:lpstr>仲裁判断の取消の可否、要件</vt:lpstr>
      <vt:lpstr>仲裁判断の執行</vt:lpstr>
      <vt:lpstr>国際投資仲裁の政治問題化</vt:lpstr>
      <vt:lpstr>PowerPoint プレゼンテーション</vt:lpstr>
      <vt:lpstr>課題</vt:lpstr>
      <vt:lpstr>課題(2)</vt:lpstr>
      <vt:lpstr>課題(3)</vt:lpstr>
      <vt:lpstr>課題(4)</vt:lpstr>
      <vt:lpstr>様々な法分野の交錯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Koji Takahashi</dc:creator>
  <cp:lastModifiedBy>Koji Takahashi</cp:lastModifiedBy>
  <cp:revision>58</cp:revision>
  <cp:lastPrinted>2013-01-26T03:09:51Z</cp:lastPrinted>
  <dcterms:created xsi:type="dcterms:W3CDTF">2013-01-24T04:21:24Z</dcterms:created>
  <dcterms:modified xsi:type="dcterms:W3CDTF">2013-12-16T05:57:09Z</dcterms:modified>
</cp:coreProperties>
</file>