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8"/>
  </p:handoutMasterIdLst>
  <p:sldIdLst>
    <p:sldId id="256" r:id="rId2"/>
    <p:sldId id="272" r:id="rId3"/>
    <p:sldId id="257" r:id="rId4"/>
    <p:sldId id="258" r:id="rId5"/>
    <p:sldId id="259" r:id="rId6"/>
    <p:sldId id="260" r:id="rId7"/>
    <p:sldId id="261" r:id="rId8"/>
    <p:sldId id="262" r:id="rId9"/>
    <p:sldId id="264" r:id="rId10"/>
    <p:sldId id="265" r:id="rId11"/>
    <p:sldId id="266" r:id="rId12"/>
    <p:sldId id="269" r:id="rId13"/>
    <p:sldId id="267" r:id="rId14"/>
    <p:sldId id="268" r:id="rId15"/>
    <p:sldId id="270" r:id="rId16"/>
    <p:sldId id="271" r:id="rId17"/>
  </p:sldIdLst>
  <p:sldSz cx="12192000" cy="6858000"/>
  <p:notesSz cx="9799638"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8" d="100"/>
          <a:sy n="78" d="100"/>
        </p:scale>
        <p:origin x="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46510"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50860" y="0"/>
            <a:ext cx="4246510" cy="337958"/>
          </a:xfrm>
          <a:prstGeom prst="rect">
            <a:avLst/>
          </a:prstGeom>
        </p:spPr>
        <p:txBody>
          <a:bodyPr vert="horz" lIns="91440" tIns="45720" rIns="91440" bIns="45720" rtlCol="0"/>
          <a:lstStyle>
            <a:lvl1pPr algn="r">
              <a:defRPr sz="1200"/>
            </a:lvl1pPr>
          </a:lstStyle>
          <a:p>
            <a:fld id="{C50EA294-9578-4E5D-8191-8A13C8A9F33C}" type="datetimeFigureOut">
              <a:rPr kumimoji="1" lang="ja-JP" altLang="en-US" smtClean="0"/>
              <a:t>2019/4/5</a:t>
            </a:fld>
            <a:endParaRPr kumimoji="1" lang="ja-JP" altLang="en-US"/>
          </a:p>
        </p:txBody>
      </p:sp>
      <p:sp>
        <p:nvSpPr>
          <p:cNvPr id="4" name="フッター プレースホルダー 3"/>
          <p:cNvSpPr>
            <a:spLocks noGrp="1"/>
          </p:cNvSpPr>
          <p:nvPr>
            <p:ph type="ftr" sz="quarter" idx="2"/>
          </p:nvPr>
        </p:nvSpPr>
        <p:spPr>
          <a:xfrm>
            <a:off x="0" y="6397806"/>
            <a:ext cx="4246510"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50860" y="6397806"/>
            <a:ext cx="4246510" cy="337957"/>
          </a:xfrm>
          <a:prstGeom prst="rect">
            <a:avLst/>
          </a:prstGeom>
        </p:spPr>
        <p:txBody>
          <a:bodyPr vert="horz" lIns="91440" tIns="45720" rIns="91440" bIns="45720" rtlCol="0" anchor="b"/>
          <a:lstStyle>
            <a:lvl1pPr algn="r">
              <a:defRPr sz="1200"/>
            </a:lvl1pPr>
          </a:lstStyle>
          <a:p>
            <a:fld id="{42A9728D-9B60-40E9-8591-EB9AB37A9D38}" type="slidenum">
              <a:rPr kumimoji="1" lang="ja-JP" altLang="en-US" smtClean="0"/>
              <a:t>‹#›</a:t>
            </a:fld>
            <a:endParaRPr kumimoji="1" lang="ja-JP" altLang="en-US"/>
          </a:p>
        </p:txBody>
      </p:sp>
    </p:spTree>
    <p:extLst>
      <p:ext uri="{BB962C8B-B14F-4D97-AF65-F5344CB8AC3E}">
        <p14:creationId xmlns:p14="http://schemas.microsoft.com/office/powerpoint/2010/main" val="11948433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60631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29545299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606745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10924844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3399534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1730246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405929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261662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980503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1867420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4317E20D-2905-434A-9F19-B29399561C82}" type="datetimeFigureOut">
              <a:rPr kumimoji="1" lang="ja-JP" altLang="en-US" smtClean="0"/>
              <a:t>2019/4/5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854942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17E20D-2905-434A-9F19-B29399561C82}" type="datetimeFigureOut">
              <a:rPr kumimoji="1" lang="ja-JP" altLang="en-US" smtClean="0"/>
              <a:t>2019/4/5</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EF91B3-BDB9-4788-856B-4884C02E055A}" type="slidenum">
              <a:rPr kumimoji="1" lang="ja-JP" altLang="en-US" smtClean="0"/>
              <a:t>‹#›</a:t>
            </a:fld>
            <a:endParaRPr kumimoji="1" lang="ja-JP" altLang="en-US"/>
          </a:p>
        </p:txBody>
      </p:sp>
    </p:spTree>
    <p:extLst>
      <p:ext uri="{BB962C8B-B14F-4D97-AF65-F5344CB8AC3E}">
        <p14:creationId xmlns:p14="http://schemas.microsoft.com/office/powerpoint/2010/main" val="2773399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lang="en-US" altLang="ja-JP" sz="4000" dirty="0"/>
              <a:t>Due Process as a Limit to Arbitral </a:t>
            </a:r>
            <a:r>
              <a:rPr lang="en-US" altLang="ja-JP" sz="4000" dirty="0" smtClean="0"/>
              <a:t>Discretion</a:t>
            </a:r>
            <a:r>
              <a:rPr lang="en-US" altLang="ja-JP" sz="4000" dirty="0"/>
              <a:t> </a:t>
            </a:r>
            <a:r>
              <a:rPr lang="ja-JP" altLang="en-US" sz="4000" dirty="0" smtClean="0"/>
              <a:t/>
            </a:r>
            <a:br>
              <a:rPr lang="ja-JP" altLang="en-US" sz="4000" dirty="0" smtClean="0"/>
            </a:br>
            <a:r>
              <a:rPr lang="en-US" altLang="ja-JP" sz="4000" dirty="0" smtClean="0"/>
              <a:t>A</a:t>
            </a:r>
            <a:r>
              <a:rPr lang="en-US" altLang="ja-JP" sz="4000" dirty="0"/>
              <a:t> </a:t>
            </a:r>
            <a:r>
              <a:rPr lang="en-US" altLang="ja-JP" sz="4000" dirty="0" smtClean="0"/>
              <a:t>Japanese Perspective</a:t>
            </a:r>
            <a:r>
              <a:rPr lang="ja-JP" altLang="en-US" dirty="0" smtClean="0"/>
              <a:t/>
            </a:r>
            <a:br>
              <a:rPr lang="ja-JP" altLang="en-US" dirty="0" smtClean="0"/>
            </a:br>
            <a:r>
              <a:rPr lang="ja-JP" altLang="ja-JP" sz="4400" dirty="0" smtClean="0"/>
              <a:t>仲裁</a:t>
            </a:r>
            <a:r>
              <a:rPr lang="ja-JP" altLang="ja-JP" sz="4400" dirty="0"/>
              <a:t>裁量の限界としての適正</a:t>
            </a:r>
            <a:r>
              <a:rPr lang="ja-JP" altLang="ja-JP" sz="4400" dirty="0" smtClean="0"/>
              <a:t>手続</a:t>
            </a:r>
            <a:r>
              <a:rPr lang="ja-JP" altLang="en-US" sz="4400" dirty="0"/>
              <a:t/>
            </a:r>
            <a:br>
              <a:rPr lang="ja-JP" altLang="en-US" sz="4400" dirty="0"/>
            </a:br>
            <a:r>
              <a:rPr lang="ja-JP" altLang="en-US" sz="4400" dirty="0" smtClean="0"/>
              <a:t>日本の</a:t>
            </a:r>
            <a:r>
              <a:rPr lang="ja-JP" altLang="en-US" sz="4400" dirty="0"/>
              <a:t>視点</a:t>
            </a:r>
            <a:endParaRPr kumimoji="1" lang="ja-JP" altLang="en-US" sz="4400" dirty="0"/>
          </a:p>
        </p:txBody>
      </p:sp>
      <p:sp>
        <p:nvSpPr>
          <p:cNvPr id="3" name="サブタイトル 2"/>
          <p:cNvSpPr>
            <a:spLocks noGrp="1"/>
          </p:cNvSpPr>
          <p:nvPr>
            <p:ph type="subTitle" idx="1"/>
          </p:nvPr>
        </p:nvSpPr>
        <p:spPr/>
        <p:txBody>
          <a:bodyPr>
            <a:normAutofit fontScale="92500" lnSpcReduction="10000"/>
          </a:bodyPr>
          <a:lstStyle/>
          <a:p>
            <a:endParaRPr kumimoji="1" lang="en-US" altLang="ja-JP" dirty="0" smtClean="0"/>
          </a:p>
          <a:p>
            <a:r>
              <a:rPr lang="ja-JP" altLang="en-US" dirty="0"/>
              <a:t>シンポジウム</a:t>
            </a:r>
            <a:r>
              <a:rPr lang="ja-JP" altLang="en-US" dirty="0" smtClean="0"/>
              <a:t>「</a:t>
            </a:r>
            <a:r>
              <a:rPr lang="ja-JP" altLang="en-US" dirty="0"/>
              <a:t>国際商事紛争の解決に対する現代的課題</a:t>
            </a:r>
            <a:r>
              <a:rPr lang="ja-JP" altLang="en-US" dirty="0" smtClean="0"/>
              <a:t>」</a:t>
            </a:r>
          </a:p>
          <a:p>
            <a:r>
              <a:rPr lang="en-US" altLang="ja-JP" dirty="0" smtClean="0"/>
              <a:t>2019</a:t>
            </a:r>
            <a:r>
              <a:rPr lang="ja-JP" altLang="en-US" dirty="0" smtClean="0"/>
              <a:t>年</a:t>
            </a:r>
            <a:r>
              <a:rPr lang="en-US" altLang="ja-JP" dirty="0" smtClean="0"/>
              <a:t>4</a:t>
            </a:r>
            <a:r>
              <a:rPr lang="ja-JP" altLang="en-US" dirty="0" smtClean="0"/>
              <a:t>月</a:t>
            </a:r>
            <a:r>
              <a:rPr lang="en-US" altLang="ja-JP" dirty="0" smtClean="0"/>
              <a:t>5</a:t>
            </a:r>
            <a:r>
              <a:rPr lang="ja-JP" altLang="en-US" dirty="0" smtClean="0"/>
              <a:t>日　</a:t>
            </a:r>
            <a:r>
              <a:rPr lang="ja-JP" altLang="ja-JP" dirty="0" smtClean="0"/>
              <a:t>大阪中之島</a:t>
            </a:r>
            <a:r>
              <a:rPr lang="ja-JP" altLang="ja-JP" dirty="0"/>
              <a:t>合同庁舎</a:t>
            </a:r>
            <a:r>
              <a:rPr lang="en-US" altLang="ja-JP" dirty="0"/>
              <a:t>2</a:t>
            </a:r>
            <a:r>
              <a:rPr lang="ja-JP" altLang="ja-JP" dirty="0"/>
              <a:t>階国際会議室</a:t>
            </a:r>
            <a:r>
              <a:rPr lang="zh-TW" altLang="en-US" dirty="0" smtClean="0"/>
              <a:t>（</a:t>
            </a:r>
            <a:r>
              <a:rPr lang="en-US" altLang="zh-TW" dirty="0"/>
              <a:t>JIDRC</a:t>
            </a:r>
            <a:r>
              <a:rPr lang="zh-TW" altLang="en-US" dirty="0"/>
              <a:t>）</a:t>
            </a:r>
          </a:p>
          <a:p>
            <a:r>
              <a:rPr kumimoji="1" lang="ja-JP" altLang="en-US" dirty="0" smtClean="0"/>
              <a:t>高橋宏司</a:t>
            </a:r>
            <a:r>
              <a:rPr kumimoji="1" lang="en-US" altLang="ja-JP" dirty="0" smtClean="0"/>
              <a:t>(</a:t>
            </a:r>
            <a:r>
              <a:rPr kumimoji="1" lang="ja-JP" altLang="en-US" dirty="0" smtClean="0"/>
              <a:t>同志社大学司法研究科</a:t>
            </a:r>
            <a:r>
              <a:rPr kumimoji="1" lang="en-US" altLang="ja-JP" dirty="0" smtClean="0"/>
              <a:t>)</a:t>
            </a:r>
            <a:endParaRPr kumimoji="1" lang="ja-JP" altLang="en-US" dirty="0"/>
          </a:p>
        </p:txBody>
      </p:sp>
    </p:spTree>
    <p:extLst>
      <p:ext uri="{BB962C8B-B14F-4D97-AF65-F5344CB8AC3E}">
        <p14:creationId xmlns:p14="http://schemas.microsoft.com/office/powerpoint/2010/main" val="1027690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公序違反</a:t>
            </a:r>
            <a:r>
              <a:rPr lang="en-US" altLang="ja-JP" dirty="0" smtClean="0"/>
              <a:t>(8</a:t>
            </a:r>
            <a:r>
              <a:rPr lang="ja-JP" altLang="en-US" dirty="0" smtClean="0"/>
              <a:t>号</a:t>
            </a:r>
            <a:r>
              <a:rPr lang="en-US" altLang="ja-JP" dirty="0" smtClean="0"/>
              <a:t>)</a:t>
            </a:r>
            <a:r>
              <a:rPr lang="ja-JP" altLang="en-US" dirty="0" smtClean="0"/>
              <a:t/>
            </a:r>
            <a:br>
              <a:rPr lang="ja-JP" altLang="en-US" dirty="0" smtClean="0"/>
            </a:br>
            <a:r>
              <a:rPr lang="ja-JP" altLang="en-US" dirty="0" smtClean="0"/>
              <a:t>手続的公序が含まれるか</a:t>
            </a:r>
            <a:endParaRPr kumimoji="1" lang="ja-JP" altLang="en-US" dirty="0"/>
          </a:p>
        </p:txBody>
      </p:sp>
      <p:sp>
        <p:nvSpPr>
          <p:cNvPr id="3" name="コンテンツ プレースホルダー 2"/>
          <p:cNvSpPr>
            <a:spLocks noGrp="1"/>
          </p:cNvSpPr>
          <p:nvPr>
            <p:ph idx="1"/>
          </p:nvPr>
        </p:nvSpPr>
        <p:spPr/>
        <p:txBody>
          <a:bodyPr>
            <a:noAutofit/>
          </a:bodyPr>
          <a:lstStyle/>
          <a:p>
            <a:pPr algn="just">
              <a:lnSpc>
                <a:spcPct val="100000"/>
              </a:lnSpc>
            </a:pPr>
            <a:r>
              <a:rPr lang="en-US" altLang="ja-JP" sz="3600" dirty="0"/>
              <a:t>24</a:t>
            </a:r>
            <a:r>
              <a:rPr lang="ja-JP" altLang="ja-JP" sz="3600" dirty="0"/>
              <a:t>年高決</a:t>
            </a:r>
          </a:p>
          <a:p>
            <a:pPr lvl="1" algn="just">
              <a:lnSpc>
                <a:spcPct val="100000"/>
              </a:lnSpc>
            </a:pPr>
            <a:r>
              <a:rPr lang="ja-JP" altLang="en-US" sz="3200" dirty="0"/>
              <a:t>「</a:t>
            </a:r>
            <a:r>
              <a:rPr lang="en-US" altLang="ja-JP" sz="3200" dirty="0"/>
              <a:t>『</a:t>
            </a:r>
            <a:r>
              <a:rPr lang="ja-JP" altLang="ja-JP" sz="3200" dirty="0"/>
              <a:t>公序</a:t>
            </a:r>
            <a:r>
              <a:rPr lang="en-US" altLang="ja-JP" sz="3200" dirty="0"/>
              <a:t>』</a:t>
            </a:r>
            <a:r>
              <a:rPr lang="ja-JP" altLang="ja-JP" sz="3200" dirty="0" err="1"/>
              <a:t>には</a:t>
            </a:r>
            <a:r>
              <a:rPr lang="ja-JP" altLang="ja-JP" sz="3200" dirty="0"/>
              <a:t>手続的公序が含まれないと解することはできない。</a:t>
            </a:r>
            <a:r>
              <a:rPr lang="ja-JP" altLang="en-US" sz="3200" dirty="0"/>
              <a:t>」</a:t>
            </a:r>
            <a:r>
              <a:rPr lang="ja-JP" altLang="ja-JP" sz="3200" dirty="0"/>
              <a:t> </a:t>
            </a:r>
            <a:endParaRPr lang="ja-JP" altLang="en-US" sz="3200" dirty="0"/>
          </a:p>
          <a:p>
            <a:pPr lvl="1" algn="just">
              <a:lnSpc>
                <a:spcPct val="100000"/>
              </a:lnSpc>
            </a:pPr>
            <a:r>
              <a:rPr lang="en-US" altLang="ja-JP" smtClean="0"/>
              <a:t> </a:t>
            </a:r>
            <a:r>
              <a:rPr lang="ja-JP" altLang="ja-JP" sz="3200"/>
              <a:t>国際的</a:t>
            </a:r>
            <a:r>
              <a:rPr lang="ja-JP" altLang="ja-JP" sz="3200" smtClean="0"/>
              <a:t>公序</a:t>
            </a:r>
            <a:r>
              <a:rPr lang="ja-JP" altLang="en-US" sz="3200" smtClean="0"/>
              <a:t>ではなく</a:t>
            </a:r>
            <a:r>
              <a:rPr lang="ja-JP" altLang="en-US" sz="3200"/>
              <a:t>「</a:t>
            </a:r>
            <a:r>
              <a:rPr lang="ja-JP" altLang="ja-JP" sz="3200"/>
              <a:t>日本における</a:t>
            </a:r>
            <a:r>
              <a:rPr lang="ja-JP" altLang="ja-JP" sz="3200" smtClean="0"/>
              <a:t>」</a:t>
            </a:r>
            <a:r>
              <a:rPr lang="ja-JP" altLang="en-US" sz="3200" smtClean="0"/>
              <a:t>公序</a:t>
            </a:r>
            <a:endParaRPr lang="ja-JP" altLang="ja-JP" sz="3200" dirty="0"/>
          </a:p>
          <a:p>
            <a:pPr algn="just">
              <a:lnSpc>
                <a:spcPct val="100000"/>
              </a:lnSpc>
            </a:pPr>
            <a:r>
              <a:rPr lang="en-US" altLang="ja-JP" sz="3600" dirty="0"/>
              <a:t>30</a:t>
            </a:r>
            <a:r>
              <a:rPr lang="ja-JP" altLang="ja-JP" sz="3600" dirty="0"/>
              <a:t>年高決</a:t>
            </a:r>
          </a:p>
          <a:p>
            <a:pPr lvl="1" algn="just">
              <a:lnSpc>
                <a:spcPct val="100000"/>
              </a:lnSpc>
            </a:pPr>
            <a:r>
              <a:rPr lang="ja-JP" altLang="ja-JP" sz="3200" dirty="0"/>
              <a:t>「原決定の指摘する点は、</a:t>
            </a:r>
            <a:r>
              <a:rPr lang="ja-JP" altLang="en-US" sz="3200" dirty="0"/>
              <a:t>・・・</a:t>
            </a:r>
            <a:r>
              <a:rPr lang="ja-JP" altLang="ja-JP" sz="3200" dirty="0"/>
              <a:t>８号所定の公序違反に当たるほどの重大な手続保障違反には当たらない。」</a:t>
            </a:r>
          </a:p>
        </p:txBody>
      </p:sp>
    </p:spTree>
    <p:extLst>
      <p:ext uri="{BB962C8B-B14F-4D97-AF65-F5344CB8AC3E}">
        <p14:creationId xmlns:p14="http://schemas.microsoft.com/office/powerpoint/2010/main" val="9634208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公序違反</a:t>
            </a:r>
            <a:r>
              <a:rPr lang="en-US" altLang="ja-JP" dirty="0"/>
              <a:t>(8</a:t>
            </a:r>
            <a:r>
              <a:rPr lang="ja-JP" altLang="en-US" dirty="0"/>
              <a:t>号</a:t>
            </a:r>
            <a:r>
              <a:rPr lang="en-US" altLang="ja-JP" dirty="0"/>
              <a:t>)</a:t>
            </a:r>
            <a:r>
              <a:rPr lang="ja-JP" altLang="en-US" dirty="0"/>
              <a:t/>
            </a:r>
            <a:br>
              <a:rPr lang="ja-JP" altLang="en-US" dirty="0"/>
            </a:br>
            <a:r>
              <a:rPr lang="ja-JP" altLang="en-US" dirty="0" smtClean="0"/>
              <a:t>手続的公序の基準</a:t>
            </a:r>
            <a:endParaRPr kumimoji="1" lang="ja-JP" altLang="en-US" dirty="0"/>
          </a:p>
        </p:txBody>
      </p:sp>
      <p:sp>
        <p:nvSpPr>
          <p:cNvPr id="3" name="コンテンツ プレースホルダー 2"/>
          <p:cNvSpPr>
            <a:spLocks noGrp="1"/>
          </p:cNvSpPr>
          <p:nvPr>
            <p:ph idx="1"/>
          </p:nvPr>
        </p:nvSpPr>
        <p:spPr/>
        <p:txBody>
          <a:bodyPr>
            <a:noAutofit/>
          </a:bodyPr>
          <a:lstStyle/>
          <a:p>
            <a:pPr algn="just">
              <a:lnSpc>
                <a:spcPct val="100000"/>
              </a:lnSpc>
            </a:pPr>
            <a:r>
              <a:rPr lang="en-US" altLang="ja-JP" sz="4000" dirty="0"/>
              <a:t>24</a:t>
            </a:r>
            <a:r>
              <a:rPr lang="ja-JP" altLang="en-US" sz="4000" dirty="0"/>
              <a:t>年</a:t>
            </a:r>
            <a:r>
              <a:rPr lang="ja-JP" altLang="ja-JP" sz="4000" dirty="0"/>
              <a:t>高決</a:t>
            </a:r>
            <a:endParaRPr lang="ja-JP" altLang="en-US" sz="4000" dirty="0"/>
          </a:p>
          <a:p>
            <a:pPr marL="457200" lvl="1" indent="0" algn="just">
              <a:lnSpc>
                <a:spcPct val="100000"/>
              </a:lnSpc>
              <a:buNone/>
            </a:pPr>
            <a:r>
              <a:rPr lang="ja-JP" altLang="en-US" sz="3600" dirty="0" smtClean="0"/>
              <a:t>民訴法</a:t>
            </a:r>
            <a:r>
              <a:rPr lang="ja-JP" altLang="en-US" sz="3600" dirty="0"/>
              <a:t>の再審</a:t>
            </a:r>
            <a:r>
              <a:rPr lang="ja-JP" altLang="en-US" sz="3600" dirty="0" smtClean="0"/>
              <a:t>事由に照らして、手続的</a:t>
            </a:r>
            <a:r>
              <a:rPr lang="ja-JP" altLang="en-US" sz="3600" dirty="0"/>
              <a:t>公序</a:t>
            </a:r>
            <a:r>
              <a:rPr lang="ja-JP" altLang="en-US" sz="3600" dirty="0" smtClean="0"/>
              <a:t>審査</a:t>
            </a:r>
          </a:p>
          <a:p>
            <a:pPr marL="457200" lvl="1" indent="0" algn="just">
              <a:lnSpc>
                <a:spcPct val="100000"/>
              </a:lnSpc>
              <a:buNone/>
            </a:pPr>
            <a:endParaRPr lang="ja-JP" altLang="en-US" sz="1600" dirty="0"/>
          </a:p>
          <a:p>
            <a:pPr algn="just">
              <a:lnSpc>
                <a:spcPct val="100000"/>
              </a:lnSpc>
            </a:pPr>
            <a:r>
              <a:rPr lang="en-US" altLang="ja-JP" sz="4000" dirty="0"/>
              <a:t>30</a:t>
            </a:r>
            <a:r>
              <a:rPr lang="ja-JP" altLang="en-US" sz="4000" dirty="0"/>
              <a:t>年高決</a:t>
            </a:r>
          </a:p>
          <a:p>
            <a:pPr marL="457200" lvl="1" indent="0" algn="just">
              <a:lnSpc>
                <a:spcPct val="100000"/>
              </a:lnSpc>
              <a:buNone/>
            </a:pPr>
            <a:r>
              <a:rPr lang="ja-JP" altLang="en-US" sz="3600" dirty="0" smtClean="0"/>
              <a:t>「仲裁廷</a:t>
            </a:r>
            <a:r>
              <a:rPr lang="ja-JP" altLang="en-US" sz="3600" dirty="0"/>
              <a:t>の行う仲裁手続に日本の民事訴訟法を適用することは、誤りである。」</a:t>
            </a:r>
            <a:endParaRPr lang="ja-JP" altLang="en-US" sz="3200" dirty="0"/>
          </a:p>
        </p:txBody>
      </p:sp>
    </p:spTree>
    <p:extLst>
      <p:ext uri="{BB962C8B-B14F-4D97-AF65-F5344CB8AC3E}">
        <p14:creationId xmlns:p14="http://schemas.microsoft.com/office/powerpoint/2010/main" val="41298794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判例</a:t>
            </a:r>
            <a:r>
              <a:rPr lang="ja-JP" altLang="en-US" dirty="0" smtClean="0"/>
              <a:t>の評価</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判例が少ない → 法的不確実性 → パラノイア → 判例が生まれない。</a:t>
            </a:r>
          </a:p>
          <a:p>
            <a:pPr lvl="1"/>
            <a:r>
              <a:rPr lang="ja-JP" altLang="en-US" dirty="0"/>
              <a:t>傍論であっても説示があることが望ましい。</a:t>
            </a:r>
            <a:r>
              <a:rPr lang="en-US" altLang="ja-JP" dirty="0"/>
              <a:t>(21</a:t>
            </a:r>
            <a:r>
              <a:rPr lang="ja-JP" altLang="en-US" dirty="0"/>
              <a:t>年地決</a:t>
            </a:r>
            <a:r>
              <a:rPr lang="en-US" altLang="ja-JP" dirty="0"/>
              <a:t>)</a:t>
            </a:r>
            <a:endParaRPr lang="ja-JP" altLang="en-US" dirty="0"/>
          </a:p>
          <a:p>
            <a:pPr lvl="1"/>
            <a:r>
              <a:rPr lang="ja-JP" altLang="en-US" dirty="0"/>
              <a:t>特に上級審　</a:t>
            </a:r>
            <a:r>
              <a:rPr lang="en-US" altLang="ja-JP" dirty="0"/>
              <a:t>(30</a:t>
            </a:r>
            <a:r>
              <a:rPr lang="ja-JP" altLang="en-US" dirty="0"/>
              <a:t>年高決</a:t>
            </a:r>
            <a:r>
              <a:rPr lang="en-US" altLang="ja-JP" dirty="0"/>
              <a:t>)</a:t>
            </a:r>
            <a:endParaRPr lang="ja-JP" altLang="en-US" dirty="0"/>
          </a:p>
          <a:p>
            <a:r>
              <a:rPr lang="ja-JP" altLang="en-US" dirty="0"/>
              <a:t>取消事由の厳格な解釈</a:t>
            </a:r>
            <a:endParaRPr lang="en-US" altLang="ja-JP" dirty="0"/>
          </a:p>
          <a:p>
            <a:pPr lvl="1"/>
            <a:r>
              <a:rPr lang="en-US" altLang="ja-JP" dirty="0"/>
              <a:t>4</a:t>
            </a:r>
            <a:r>
              <a:rPr lang="ja-JP" altLang="en-US" dirty="0"/>
              <a:t>号・</a:t>
            </a:r>
            <a:r>
              <a:rPr lang="en-US" altLang="ja-JP" dirty="0"/>
              <a:t>6</a:t>
            </a:r>
            <a:r>
              <a:rPr lang="ja-JP" altLang="en-US" dirty="0"/>
              <a:t>号</a:t>
            </a:r>
            <a:r>
              <a:rPr lang="en-US" altLang="ja-JP" dirty="0"/>
              <a:t>(21</a:t>
            </a:r>
            <a:r>
              <a:rPr lang="ja-JP" altLang="en-US" dirty="0"/>
              <a:t>年地決、</a:t>
            </a:r>
            <a:r>
              <a:rPr lang="en-US" altLang="ja-JP" dirty="0"/>
              <a:t>30</a:t>
            </a:r>
            <a:r>
              <a:rPr lang="ja-JP" altLang="en-US"/>
              <a:t>年高決</a:t>
            </a:r>
            <a:r>
              <a:rPr lang="ja-JP" altLang="en-US" smtClean="0"/>
              <a:t>。</a:t>
            </a:r>
            <a:r>
              <a:rPr lang="en-US" altLang="ja-JP" smtClean="0"/>
              <a:t>)</a:t>
            </a:r>
            <a:endParaRPr lang="ja-JP" altLang="en-US" dirty="0"/>
          </a:p>
          <a:p>
            <a:pPr lvl="1"/>
            <a:r>
              <a:rPr lang="en-US" altLang="ja-JP" dirty="0"/>
              <a:t>cf. 8</a:t>
            </a:r>
            <a:r>
              <a:rPr lang="ja-JP" altLang="en-US" dirty="0"/>
              <a:t>号</a:t>
            </a:r>
            <a:r>
              <a:rPr lang="en-US" altLang="ja-JP" dirty="0"/>
              <a:t>(24</a:t>
            </a:r>
            <a:r>
              <a:rPr lang="ja-JP" altLang="en-US" dirty="0"/>
              <a:t>年高決、</a:t>
            </a:r>
            <a:r>
              <a:rPr lang="en-US" altLang="ja-JP" dirty="0"/>
              <a:t>30</a:t>
            </a:r>
            <a:r>
              <a:rPr lang="ja-JP" altLang="en-US" dirty="0"/>
              <a:t>年高決</a:t>
            </a:r>
            <a:r>
              <a:rPr lang="en-US" altLang="ja-JP" dirty="0"/>
              <a:t>)</a:t>
            </a:r>
            <a:endParaRPr lang="ja-JP" altLang="en-US" dirty="0"/>
          </a:p>
          <a:p>
            <a:r>
              <a:rPr lang="ja-JP" altLang="en-US" dirty="0"/>
              <a:t>国内民事訴訟法ではなく、国際基準による手続と解釈</a:t>
            </a:r>
          </a:p>
          <a:p>
            <a:pPr lvl="1"/>
            <a:r>
              <a:rPr lang="ja-JP" altLang="en-US" dirty="0"/>
              <a:t>一般論、</a:t>
            </a:r>
            <a:r>
              <a:rPr lang="en-US" altLang="ja-JP" dirty="0"/>
              <a:t>6</a:t>
            </a:r>
            <a:r>
              <a:rPr lang="ja-JP" altLang="en-US" dirty="0"/>
              <a:t>号</a:t>
            </a:r>
            <a:r>
              <a:rPr lang="en-US" altLang="ja-JP" dirty="0"/>
              <a:t>(</a:t>
            </a:r>
            <a:r>
              <a:rPr lang="en-US" altLang="ja-JP"/>
              <a:t>30</a:t>
            </a:r>
            <a:r>
              <a:rPr lang="ja-JP" altLang="en-US" smtClean="0"/>
              <a:t>年高決</a:t>
            </a:r>
            <a:r>
              <a:rPr lang="en-US" altLang="ja-JP" smtClean="0"/>
              <a:t>)</a:t>
            </a:r>
            <a:endParaRPr lang="ja-JP" altLang="en-US" dirty="0"/>
          </a:p>
          <a:p>
            <a:pPr lvl="1"/>
            <a:r>
              <a:rPr lang="en-US" altLang="ja-JP" dirty="0"/>
              <a:t>cf. 8</a:t>
            </a:r>
            <a:r>
              <a:rPr lang="ja-JP" altLang="en-US" dirty="0"/>
              <a:t>号</a:t>
            </a:r>
            <a:r>
              <a:rPr lang="en-US" altLang="ja-JP" dirty="0"/>
              <a:t>(24</a:t>
            </a:r>
            <a:r>
              <a:rPr lang="ja-JP" altLang="en-US" dirty="0"/>
              <a:t>年高決</a:t>
            </a:r>
            <a:r>
              <a:rPr lang="en-US" altLang="ja-JP" dirty="0"/>
              <a:t>)</a:t>
            </a:r>
            <a:endParaRPr lang="ja-JP" altLang="en-US" dirty="0"/>
          </a:p>
          <a:p>
            <a:endParaRPr lang="ja-JP" altLang="en-US" dirty="0"/>
          </a:p>
          <a:p>
            <a:endParaRPr kumimoji="1" lang="ja-JP" altLang="en-US" dirty="0"/>
          </a:p>
        </p:txBody>
      </p:sp>
    </p:spTree>
    <p:extLst>
      <p:ext uri="{BB962C8B-B14F-4D97-AF65-F5344CB8AC3E}">
        <p14:creationId xmlns:p14="http://schemas.microsoft.com/office/powerpoint/2010/main" val="26403042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a:t>パラノイアの</a:t>
            </a:r>
            <a:r>
              <a:rPr lang="ja-JP" altLang="en-US"/>
              <a:t>処方箋</a:t>
            </a:r>
            <a:r>
              <a:rPr kumimoji="1" lang="en-US" altLang="ja-JP"/>
              <a:t>(</a:t>
            </a:r>
            <a:r>
              <a:rPr kumimoji="1" lang="en-US" altLang="ja-JP" dirty="0"/>
              <a:t>1)</a:t>
            </a:r>
            <a:endParaRPr kumimoji="1" lang="ja-JP" altLang="en-US" dirty="0"/>
          </a:p>
        </p:txBody>
      </p:sp>
      <p:sp>
        <p:nvSpPr>
          <p:cNvPr id="3" name="コンテンツ プレースホルダー 2"/>
          <p:cNvSpPr>
            <a:spLocks noGrp="1"/>
          </p:cNvSpPr>
          <p:nvPr>
            <p:ph idx="1"/>
          </p:nvPr>
        </p:nvSpPr>
        <p:spPr/>
        <p:txBody>
          <a:bodyPr>
            <a:normAutofit/>
          </a:bodyPr>
          <a:lstStyle/>
          <a:p>
            <a:r>
              <a:rPr lang="en-US" altLang="ja-JP" dirty="0"/>
              <a:t>30</a:t>
            </a:r>
            <a:r>
              <a:rPr lang="ja-JP" altLang="en-US" dirty="0"/>
              <a:t>年高決の許可抗告審に</a:t>
            </a:r>
            <a:r>
              <a:rPr lang="ja-JP" altLang="en-US" dirty="0" smtClean="0"/>
              <a:t>よる説示</a:t>
            </a:r>
            <a:endParaRPr lang="en-US" altLang="ja-JP" dirty="0"/>
          </a:p>
          <a:p>
            <a:r>
              <a:rPr lang="en-US" altLang="ja-JP" dirty="0"/>
              <a:t>25</a:t>
            </a:r>
            <a:r>
              <a:rPr lang="ja-JP" altLang="ja-JP" dirty="0"/>
              <a:t>条２</a:t>
            </a:r>
            <a:r>
              <a:rPr lang="ja-JP" altLang="en-US" dirty="0"/>
              <a:t>項「</a:t>
            </a:r>
            <a:r>
              <a:rPr lang="ja-JP" altLang="ja-JP" dirty="0"/>
              <a:t>十分な</a:t>
            </a:r>
            <a:r>
              <a:rPr lang="ja-JP" altLang="en-US" dirty="0"/>
              <a:t>」</a:t>
            </a:r>
            <a:r>
              <a:rPr lang="ja-JP" altLang="ja-JP" dirty="0"/>
              <a:t>説明機会</a:t>
            </a:r>
            <a:r>
              <a:rPr lang="ja-JP" altLang="en-US" dirty="0"/>
              <a:t>の保障にすぎないこと</a:t>
            </a:r>
            <a:r>
              <a:rPr lang="ja-JP" altLang="en-US" dirty="0" smtClean="0"/>
              <a:t>の強調</a:t>
            </a:r>
            <a:endParaRPr lang="en-US" altLang="ja-JP" dirty="0"/>
          </a:p>
          <a:p>
            <a:pPr lvl="1"/>
            <a:r>
              <a:rPr lang="en-US" altLang="ja-JP" dirty="0"/>
              <a:t>cf. Model Law “full opportunity”</a:t>
            </a:r>
            <a:r>
              <a:rPr lang="ja-JP" altLang="en-US" dirty="0"/>
              <a:t> </a:t>
            </a:r>
            <a:r>
              <a:rPr lang="en-US" altLang="ja-JP" dirty="0"/>
              <a:t>(Article 18)</a:t>
            </a:r>
            <a:endParaRPr lang="ja-JP" altLang="en-US" dirty="0"/>
          </a:p>
          <a:p>
            <a:r>
              <a:rPr lang="ja-JP" altLang="ja-JP" dirty="0"/>
              <a:t>仲裁廷の</a:t>
            </a:r>
            <a:r>
              <a:rPr lang="ja-JP" altLang="en-US" dirty="0"/>
              <a:t>判断の基本的</a:t>
            </a:r>
            <a:r>
              <a:rPr lang="ja-JP" altLang="ja-JP" dirty="0"/>
              <a:t>尊重</a:t>
            </a:r>
            <a:endParaRPr lang="ja-JP" altLang="en-US" dirty="0"/>
          </a:p>
          <a:p>
            <a:pPr lvl="1"/>
            <a:r>
              <a:rPr lang="ja-JP" altLang="ja-JP" dirty="0"/>
              <a:t>「時機に遅れた」</a:t>
            </a:r>
            <a:r>
              <a:rPr lang="en-US" altLang="ja-JP" dirty="0"/>
              <a:t>(31</a:t>
            </a:r>
            <a:r>
              <a:rPr lang="ja-JP" altLang="ja-JP" dirty="0"/>
              <a:t>条</a:t>
            </a:r>
            <a:r>
              <a:rPr lang="en-US" altLang="ja-JP" dirty="0"/>
              <a:t>3</a:t>
            </a:r>
            <a:r>
              <a:rPr lang="ja-JP" altLang="ja-JP" dirty="0"/>
              <a:t>項</a:t>
            </a:r>
            <a:r>
              <a:rPr lang="en-US" altLang="ja-JP" dirty="0"/>
              <a:t>)</a:t>
            </a:r>
            <a:endParaRPr lang="ja-JP" altLang="en-US" dirty="0"/>
          </a:p>
          <a:p>
            <a:pPr lvl="1"/>
            <a:r>
              <a:rPr lang="ja-JP" altLang="ja-JP" dirty="0"/>
              <a:t>「正当な理由</a:t>
            </a:r>
            <a:r>
              <a:rPr lang="ja-JP" altLang="en-US" dirty="0"/>
              <a:t>がある</a:t>
            </a:r>
            <a:r>
              <a:rPr lang="ja-JP" altLang="ja-JP" dirty="0"/>
              <a:t>」</a:t>
            </a:r>
            <a:r>
              <a:rPr lang="en-US" altLang="ja-JP" dirty="0"/>
              <a:t>(33</a:t>
            </a:r>
            <a:r>
              <a:rPr lang="ja-JP" altLang="ja-JP" dirty="0"/>
              <a:t>条</a:t>
            </a:r>
            <a:r>
              <a:rPr lang="en-US" altLang="ja-JP" dirty="0"/>
              <a:t>3</a:t>
            </a:r>
            <a:r>
              <a:rPr lang="ja-JP" altLang="ja-JP" dirty="0"/>
              <a:t>項</a:t>
            </a:r>
            <a:r>
              <a:rPr lang="en-US" altLang="ja-JP" dirty="0"/>
              <a:t>)</a:t>
            </a:r>
            <a:endParaRPr lang="ja-JP" altLang="en-US" dirty="0"/>
          </a:p>
          <a:p>
            <a:r>
              <a:rPr lang="en-US" altLang="ja-JP" dirty="0"/>
              <a:t>44</a:t>
            </a:r>
            <a:r>
              <a:rPr lang="ja-JP" altLang="en-US" dirty="0"/>
              <a:t>条</a:t>
            </a:r>
            <a:r>
              <a:rPr lang="en-US" altLang="ja-JP" dirty="0"/>
              <a:t>6</a:t>
            </a:r>
            <a:r>
              <a:rPr lang="ja-JP" altLang="en-US" dirty="0"/>
              <a:t>項「取り消すことができる」</a:t>
            </a:r>
          </a:p>
          <a:p>
            <a:pPr lvl="1"/>
            <a:r>
              <a:rPr lang="ja-JP" altLang="en-US" dirty="0"/>
              <a:t>取消申立ての裁量棄却が可能であること</a:t>
            </a:r>
            <a:r>
              <a:rPr lang="ja-JP" altLang="en-US"/>
              <a:t>の</a:t>
            </a:r>
            <a:r>
              <a:rPr lang="ja-JP" altLang="en-US" smtClean="0"/>
              <a:t>確認</a:t>
            </a:r>
            <a:endParaRPr lang="ja-JP" altLang="en-US" dirty="0"/>
          </a:p>
          <a:p>
            <a:endParaRPr kumimoji="1" lang="ja-JP" altLang="en-US" dirty="0"/>
          </a:p>
        </p:txBody>
      </p:sp>
    </p:spTree>
    <p:extLst>
      <p:ext uri="{BB962C8B-B14F-4D97-AF65-F5344CB8AC3E}">
        <p14:creationId xmlns:p14="http://schemas.microsoft.com/office/powerpoint/2010/main" val="30438070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ctr"/>
            <a:r>
              <a:rPr lang="ja-JP" altLang="en-US" dirty="0"/>
              <a:t>パラノイアの処方箋</a:t>
            </a:r>
            <a:r>
              <a:rPr lang="en-US" altLang="ja-JP" dirty="0"/>
              <a:t>(2)</a:t>
            </a:r>
            <a:r>
              <a:rPr lang="ja-JP" altLang="en-US" dirty="0"/>
              <a:t/>
            </a:r>
            <a:br>
              <a:rPr lang="ja-JP" altLang="en-US" dirty="0"/>
            </a:br>
            <a:r>
              <a:rPr lang="ja-JP" altLang="en-US" dirty="0"/>
              <a:t>公序審査</a:t>
            </a:r>
            <a:r>
              <a:rPr lang="en-US" altLang="ja-JP" dirty="0"/>
              <a:t>(8</a:t>
            </a:r>
            <a:r>
              <a:rPr lang="ja-JP" altLang="en-US" dirty="0"/>
              <a:t>号</a:t>
            </a:r>
            <a:r>
              <a:rPr lang="en-US" altLang="ja-JP" dirty="0"/>
              <a:t>)</a:t>
            </a:r>
            <a:r>
              <a:rPr lang="ja-JP" altLang="en-US" dirty="0" smtClean="0"/>
              <a:t>を判断内容に</a:t>
            </a:r>
            <a:r>
              <a:rPr lang="ja-JP" altLang="en-US" dirty="0"/>
              <a:t>限定</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a:t>他の取消</a:t>
            </a:r>
            <a:r>
              <a:rPr lang="ja-JP" altLang="en-US" dirty="0"/>
              <a:t>事由</a:t>
            </a:r>
            <a:r>
              <a:rPr kumimoji="1" lang="en-US" altLang="ja-JP" dirty="0"/>
              <a:t>(4</a:t>
            </a:r>
            <a:r>
              <a:rPr kumimoji="1" lang="ja-JP" altLang="en-US" dirty="0"/>
              <a:t>号、</a:t>
            </a:r>
            <a:r>
              <a:rPr kumimoji="1" lang="en-US" altLang="ja-JP" dirty="0"/>
              <a:t>6</a:t>
            </a:r>
            <a:r>
              <a:rPr kumimoji="1" lang="ja-JP" altLang="en-US" dirty="0"/>
              <a:t>号など</a:t>
            </a:r>
            <a:r>
              <a:rPr kumimoji="1" lang="en-US" altLang="ja-JP" dirty="0"/>
              <a:t>)</a:t>
            </a:r>
            <a:r>
              <a:rPr kumimoji="1" lang="ja-JP" altLang="en-US" dirty="0"/>
              <a:t>で十分</a:t>
            </a:r>
          </a:p>
          <a:p>
            <a:pPr lvl="1"/>
            <a:r>
              <a:rPr lang="ja-JP" altLang="en-US" dirty="0"/>
              <a:t>平等取扱いと十分な</a:t>
            </a:r>
            <a:r>
              <a:rPr lang="ja-JP" altLang="en-US" sz="2400" dirty="0"/>
              <a:t>説明機会</a:t>
            </a:r>
            <a:r>
              <a:rPr lang="ja-JP" altLang="en-US" dirty="0"/>
              <a:t>を</a:t>
            </a:r>
            <a:r>
              <a:rPr lang="ja-JP" altLang="en-US" sz="2400" dirty="0"/>
              <a:t>保障</a:t>
            </a:r>
            <a:r>
              <a:rPr lang="en-US" altLang="ja-JP" dirty="0"/>
              <a:t>(30</a:t>
            </a:r>
            <a:r>
              <a:rPr lang="ja-JP" altLang="en-US" dirty="0"/>
              <a:t>年高決</a:t>
            </a:r>
            <a:r>
              <a:rPr lang="en-US" altLang="ja-JP" dirty="0"/>
              <a:t>)</a:t>
            </a:r>
            <a:endParaRPr lang="ja-JP" altLang="en-US" sz="2400" dirty="0"/>
          </a:p>
          <a:p>
            <a:pPr lvl="1"/>
            <a:r>
              <a:rPr lang="ja-JP" altLang="en-US" dirty="0"/>
              <a:t>適正</a:t>
            </a:r>
            <a:r>
              <a:rPr lang="ja-JP" altLang="ja-JP" dirty="0"/>
              <a:t>手続</a:t>
            </a:r>
            <a:r>
              <a:rPr lang="ja-JP" altLang="en-US" dirty="0"/>
              <a:t>の</a:t>
            </a:r>
            <a:r>
              <a:rPr lang="ja-JP" altLang="ja-JP" dirty="0"/>
              <a:t>保障は</a:t>
            </a:r>
            <a:r>
              <a:rPr lang="ja-JP" altLang="en-US" dirty="0"/>
              <a:t>、</a:t>
            </a:r>
            <a:r>
              <a:rPr lang="ja-JP" altLang="ja-JP" dirty="0"/>
              <a:t>当事者の</a:t>
            </a:r>
            <a:r>
              <a:rPr lang="ja-JP" altLang="en-US" dirty="0"/>
              <a:t>私益保護</a:t>
            </a:r>
            <a:r>
              <a:rPr lang="en-US" altLang="ja-JP" dirty="0"/>
              <a:t>(cf. </a:t>
            </a:r>
            <a:r>
              <a:rPr lang="ja-JP" altLang="en-US" dirty="0"/>
              <a:t>公益保護</a:t>
            </a:r>
            <a:r>
              <a:rPr lang="en-US" altLang="ja-JP" dirty="0"/>
              <a:t>)</a:t>
            </a:r>
            <a:r>
              <a:rPr lang="ja-JP" altLang="ja-JP" dirty="0"/>
              <a:t>のため</a:t>
            </a:r>
            <a:r>
              <a:rPr lang="ja-JP" altLang="en-US" dirty="0"/>
              <a:t> → 仲裁廷の腐敗や判断詐取の場合も、</a:t>
            </a:r>
            <a:r>
              <a:rPr lang="ja-JP" altLang="ja-JP" dirty="0"/>
              <a:t>申立人が</a:t>
            </a:r>
            <a:r>
              <a:rPr lang="en-US" altLang="ja-JP" dirty="0"/>
              <a:t>4</a:t>
            </a:r>
            <a:r>
              <a:rPr lang="ja-JP" altLang="en-US" dirty="0"/>
              <a:t>号、</a:t>
            </a:r>
            <a:r>
              <a:rPr lang="en-US" altLang="ja-JP" dirty="0"/>
              <a:t>6</a:t>
            </a:r>
            <a:r>
              <a:rPr lang="ja-JP" altLang="en-US" dirty="0"/>
              <a:t>号などの取消</a:t>
            </a:r>
            <a:r>
              <a:rPr lang="ja-JP" altLang="ja-JP" dirty="0"/>
              <a:t>事由の存在を証明した場合に限る</a:t>
            </a:r>
            <a:r>
              <a:rPr lang="en-US" altLang="ja-JP" dirty="0"/>
              <a:t>(</a:t>
            </a:r>
            <a:r>
              <a:rPr lang="ja-JP" altLang="en-US" dirty="0"/>
              <a:t>同条</a:t>
            </a:r>
            <a:r>
              <a:rPr lang="en-US" altLang="ja-JP" dirty="0"/>
              <a:t>6</a:t>
            </a:r>
            <a:r>
              <a:rPr lang="ja-JP" altLang="en-US" dirty="0"/>
              <a:t>項</a:t>
            </a:r>
            <a:r>
              <a:rPr lang="en-US" altLang="ja-JP" dirty="0"/>
              <a:t>)</a:t>
            </a:r>
            <a:r>
              <a:rPr lang="ja-JP" altLang="en-US" dirty="0"/>
              <a:t>ことで十分</a:t>
            </a:r>
            <a:endParaRPr kumimoji="1" lang="ja-JP" altLang="en-US" dirty="0"/>
          </a:p>
          <a:p>
            <a:r>
              <a:rPr lang="ja-JP" altLang="en-US" dirty="0"/>
              <a:t>文言「</a:t>
            </a:r>
            <a:r>
              <a:rPr lang="ja-JP" altLang="ja-JP" dirty="0"/>
              <a:t>判断の内容が</a:t>
            </a:r>
            <a:r>
              <a:rPr lang="ja-JP" altLang="en-US" dirty="0"/>
              <a:t>」→ 不意打ちのおそれ</a:t>
            </a:r>
          </a:p>
          <a:p>
            <a:r>
              <a:rPr lang="ja-JP" altLang="en-US" dirty="0"/>
              <a:t>概念の不透明さ → パラノイアを助長</a:t>
            </a:r>
          </a:p>
          <a:p>
            <a:pPr lvl="1"/>
            <a:r>
              <a:rPr lang="ja-JP" altLang="en-US" dirty="0"/>
              <a:t>公序概念</a:t>
            </a:r>
          </a:p>
          <a:p>
            <a:pPr lvl="1"/>
            <a:r>
              <a:rPr lang="ja-JP" altLang="en-US" dirty="0"/>
              <a:t>「</a:t>
            </a:r>
            <a:r>
              <a:rPr lang="ja-JP" altLang="ja-JP" dirty="0"/>
              <a:t>善良の風俗</a:t>
            </a:r>
            <a:r>
              <a:rPr lang="ja-JP" altLang="en-US" dirty="0"/>
              <a:t>」の概念</a:t>
            </a:r>
          </a:p>
          <a:p>
            <a:pPr lvl="1"/>
            <a:r>
              <a:rPr lang="ja-JP" altLang="ja-JP" dirty="0"/>
              <a:t>「日本における」公序</a:t>
            </a:r>
            <a:r>
              <a:rPr lang="ja-JP" altLang="en-US" dirty="0"/>
              <a:t> → ローカル基準 </a:t>
            </a:r>
            <a:r>
              <a:rPr lang="en-US" altLang="ja-JP" dirty="0"/>
              <a:t>(24</a:t>
            </a:r>
            <a:r>
              <a:rPr lang="ja-JP" altLang="en-US" dirty="0"/>
              <a:t>年高決</a:t>
            </a:r>
            <a:r>
              <a:rPr lang="en-US" altLang="ja-JP" dirty="0"/>
              <a:t>)</a:t>
            </a:r>
            <a:r>
              <a:rPr lang="ja-JP" altLang="en-US" dirty="0"/>
              <a:t> </a:t>
            </a:r>
          </a:p>
          <a:p>
            <a:pPr lvl="1"/>
            <a:endParaRPr kumimoji="1" lang="ja-JP" altLang="en-US" dirty="0"/>
          </a:p>
        </p:txBody>
      </p:sp>
      <p:sp>
        <p:nvSpPr>
          <p:cNvPr id="4" name="円形吹き出し 3"/>
          <p:cNvSpPr/>
          <p:nvPr/>
        </p:nvSpPr>
        <p:spPr>
          <a:xfrm rot="5400000">
            <a:off x="8739400" y="3508429"/>
            <a:ext cx="960175" cy="1945910"/>
          </a:xfrm>
          <a:prstGeom prst="wedgeEllipseCallout">
            <a:avLst>
              <a:gd name="adj1" fmla="val 670"/>
              <a:gd name="adj2" fmla="val 100825"/>
            </a:avLst>
          </a:prstGeom>
          <a:solidFill>
            <a:srgbClr val="FFFF00"/>
          </a:solidFill>
        </p:spPr>
        <p:style>
          <a:lnRef idx="2">
            <a:schemeClr val="accent6"/>
          </a:lnRef>
          <a:fillRef idx="1">
            <a:schemeClr val="lt1"/>
          </a:fillRef>
          <a:effectRef idx="0">
            <a:schemeClr val="accent6"/>
          </a:effectRef>
          <a:fontRef idx="minor">
            <a:schemeClr val="dk1"/>
          </a:fontRef>
        </p:style>
        <p:txBody>
          <a:bodyPr vert="vert270" rtlCol="0" anchor="ctr">
            <a:normAutofit/>
          </a:bodyPr>
          <a:lstStyle/>
          <a:p>
            <a:pPr algn="ctr"/>
            <a:r>
              <a:rPr lang="ja-JP" altLang="en-US" dirty="0" smtClean="0"/>
              <a:t>新たな理由</a:t>
            </a:r>
            <a:endParaRPr kumimoji="1" lang="ja-JP" altLang="en-US" dirty="0"/>
          </a:p>
        </p:txBody>
      </p:sp>
    </p:spTree>
    <p:extLst>
      <p:ext uri="{BB962C8B-B14F-4D97-AF65-F5344CB8AC3E}">
        <p14:creationId xmlns:p14="http://schemas.microsoft.com/office/powerpoint/2010/main" val="16321180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最後</a:t>
            </a:r>
            <a:r>
              <a:rPr lang="ja-JP" altLang="en-US" dirty="0" smtClean="0"/>
              <a:t>に</a:t>
            </a:r>
            <a:br>
              <a:rPr lang="ja-JP" altLang="en-US" dirty="0" smtClean="0"/>
            </a:br>
            <a:r>
              <a:rPr lang="ja-JP" altLang="en-US" dirty="0" smtClean="0"/>
              <a:t>長期化と費用高騰</a:t>
            </a:r>
            <a:endParaRPr kumimoji="1" lang="ja-JP" altLang="en-US" dirty="0"/>
          </a:p>
        </p:txBody>
      </p:sp>
      <p:sp>
        <p:nvSpPr>
          <p:cNvPr id="3" name="コンテンツ プレースホルダー 2"/>
          <p:cNvSpPr>
            <a:spLocks noGrp="1"/>
          </p:cNvSpPr>
          <p:nvPr>
            <p:ph idx="1"/>
          </p:nvPr>
        </p:nvSpPr>
        <p:spPr/>
        <p:txBody>
          <a:bodyPr/>
          <a:lstStyle/>
          <a:p>
            <a:r>
              <a:rPr lang="ja-JP" altLang="en-US" dirty="0"/>
              <a:t>伝統的</a:t>
            </a:r>
            <a:r>
              <a:rPr lang="ja-JP" altLang="en-US" dirty="0" smtClean="0"/>
              <a:t>説明では</a:t>
            </a:r>
            <a:r>
              <a:rPr lang="ja-JP" altLang="en-US" dirty="0"/>
              <a:t>、</a:t>
            </a:r>
            <a:r>
              <a:rPr kumimoji="1" lang="ja-JP" altLang="en-US" dirty="0"/>
              <a:t>訴訟に比べ迅速で低廉</a:t>
            </a:r>
          </a:p>
          <a:p>
            <a:pPr lvl="1"/>
            <a:r>
              <a:rPr lang="ja-JP" altLang="en-US" dirty="0"/>
              <a:t>単審制を理由とする限りでは妥当</a:t>
            </a:r>
            <a:endParaRPr kumimoji="1" lang="ja-JP" altLang="en-US" dirty="0"/>
          </a:p>
          <a:p>
            <a:r>
              <a:rPr kumimoji="1" lang="ja-JP" altLang="en-US" dirty="0"/>
              <a:t>長期化と費用の高騰の原因</a:t>
            </a:r>
          </a:p>
          <a:p>
            <a:pPr lvl="1"/>
            <a:r>
              <a:rPr lang="ja-JP" altLang="en-US" dirty="0"/>
              <a:t>適正手続</a:t>
            </a:r>
            <a:r>
              <a:rPr lang="ja-JP" altLang="en-US" dirty="0" smtClean="0"/>
              <a:t>パラノイア</a:t>
            </a:r>
          </a:p>
          <a:p>
            <a:pPr lvl="1"/>
            <a:r>
              <a:rPr lang="ja-JP" altLang="en-US" dirty="0" smtClean="0"/>
              <a:t>仲裁廷</a:t>
            </a:r>
            <a:r>
              <a:rPr lang="ja-JP" altLang="en-US" dirty="0"/>
              <a:t>は、</a:t>
            </a:r>
            <a:r>
              <a:rPr lang="ja-JP" altLang="en-US" dirty="0" smtClean="0"/>
              <a:t>契約上の役務</a:t>
            </a:r>
            <a:r>
              <a:rPr lang="ja-JP" altLang="en-US" dirty="0"/>
              <a:t>提供者→ 当事者の手続</a:t>
            </a:r>
            <a:r>
              <a:rPr lang="ja-JP" altLang="en-US" dirty="0" smtClean="0"/>
              <a:t>関与を通じた納得感要</a:t>
            </a:r>
            <a:endParaRPr lang="ja-JP" altLang="en-US" dirty="0"/>
          </a:p>
          <a:p>
            <a:r>
              <a:rPr lang="ja-JP" altLang="en-US" dirty="0"/>
              <a:t>処方箋</a:t>
            </a:r>
          </a:p>
          <a:p>
            <a:pPr lvl="1"/>
            <a:r>
              <a:rPr lang="ja-JP" altLang="en-US" dirty="0"/>
              <a:t>調停の活用</a:t>
            </a:r>
          </a:p>
          <a:p>
            <a:pPr lvl="1"/>
            <a:r>
              <a:rPr lang="ja-JP" altLang="en-US" dirty="0"/>
              <a:t>費用求償、損害賠償</a:t>
            </a:r>
          </a:p>
          <a:p>
            <a:pPr lvl="1"/>
            <a:r>
              <a:rPr lang="ja-JP" altLang="en-US" dirty="0"/>
              <a:t>適正手続</a:t>
            </a:r>
            <a:r>
              <a:rPr lang="ja-JP" altLang="en-US" dirty="0" smtClean="0"/>
              <a:t>パラノイア</a:t>
            </a:r>
            <a:r>
              <a:rPr lang="en-US" altLang="ja-JP" dirty="0" smtClean="0"/>
              <a:t>(</a:t>
            </a:r>
            <a:r>
              <a:rPr lang="en-US" altLang="ja-JP" dirty="0"/>
              <a:t>= </a:t>
            </a:r>
            <a:r>
              <a:rPr lang="ja-JP" altLang="en-US" dirty="0"/>
              <a:t>妄想 → 無用に長期化</a:t>
            </a:r>
            <a:r>
              <a:rPr lang="en-US" altLang="ja-JP" dirty="0" smtClean="0"/>
              <a:t>)</a:t>
            </a:r>
            <a:r>
              <a:rPr lang="ja-JP" altLang="en-US" dirty="0" smtClean="0"/>
              <a:t>の</a:t>
            </a:r>
            <a:r>
              <a:rPr lang="ja-JP" altLang="en-US" dirty="0"/>
              <a:t>抑制</a:t>
            </a:r>
          </a:p>
          <a:p>
            <a:pPr lvl="1"/>
            <a:endParaRPr lang="ja-JP" altLang="en-US" dirty="0"/>
          </a:p>
          <a:p>
            <a:pPr lvl="1"/>
            <a:endParaRPr kumimoji="1" lang="ja-JP" altLang="en-US" dirty="0"/>
          </a:p>
          <a:p>
            <a:pPr lvl="1"/>
            <a:endParaRPr kumimoji="1" lang="ja-JP" altLang="en-US" dirty="0"/>
          </a:p>
        </p:txBody>
      </p:sp>
    </p:spTree>
    <p:extLst>
      <p:ext uri="{BB962C8B-B14F-4D97-AF65-F5344CB8AC3E}">
        <p14:creationId xmlns:p14="http://schemas.microsoft.com/office/powerpoint/2010/main" val="39899865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最後</a:t>
            </a:r>
            <a:r>
              <a:rPr lang="ja-JP" altLang="en-US" dirty="0" smtClean="0"/>
              <a:t>に</a:t>
            </a:r>
            <a:r>
              <a:rPr kumimoji="1" lang="ja-JP" altLang="en-US" dirty="0" smtClean="0"/>
              <a:t/>
            </a:r>
            <a:br>
              <a:rPr kumimoji="1" lang="ja-JP" altLang="en-US" dirty="0" smtClean="0"/>
            </a:br>
            <a:r>
              <a:rPr kumimoji="1" lang="ja-JP" altLang="en-US" dirty="0" smtClean="0"/>
              <a:t>パラノイアの処方箋</a:t>
            </a:r>
            <a:endParaRPr kumimoji="1" lang="ja-JP" altLang="en-US" dirty="0"/>
          </a:p>
        </p:txBody>
      </p:sp>
      <p:sp>
        <p:nvSpPr>
          <p:cNvPr id="3" name="コンテンツ プレースホルダー 2"/>
          <p:cNvSpPr>
            <a:spLocks noGrp="1"/>
          </p:cNvSpPr>
          <p:nvPr>
            <p:ph idx="1"/>
          </p:nvPr>
        </p:nvSpPr>
        <p:spPr/>
        <p:txBody>
          <a:bodyPr>
            <a:noAutofit/>
          </a:bodyPr>
          <a:lstStyle/>
          <a:p>
            <a:r>
              <a:rPr lang="ja-JP" altLang="en-US" sz="3200" dirty="0"/>
              <a:t>取消事由の</a:t>
            </a:r>
            <a:r>
              <a:rPr lang="ja-JP" altLang="en-US" sz="3200" dirty="0" smtClean="0"/>
              <a:t>厳格解釈</a:t>
            </a:r>
            <a:r>
              <a:rPr lang="ja-JP" altLang="en-US" sz="3200" dirty="0"/>
              <a:t>と</a:t>
            </a:r>
            <a:r>
              <a:rPr kumimoji="1" lang="ja-JP" altLang="en-US" sz="3200" dirty="0"/>
              <a:t>仲裁廷の判断の基本的尊重</a:t>
            </a:r>
            <a:endParaRPr lang="ja-JP" altLang="en-US" sz="3200" dirty="0"/>
          </a:p>
          <a:p>
            <a:pPr lvl="1"/>
            <a:r>
              <a:rPr lang="ja-JP" altLang="en-US" sz="2800" dirty="0"/>
              <a:t>しかし、仲裁裁量の盲目的な追認が親仲裁</a:t>
            </a:r>
            <a:r>
              <a:rPr lang="en-US" altLang="ja-JP" sz="2800" dirty="0"/>
              <a:t>(arbitration friendly)</a:t>
            </a:r>
            <a:r>
              <a:rPr lang="ja-JP" altLang="en-US" sz="2800" dirty="0"/>
              <a:t>ではない。</a:t>
            </a:r>
          </a:p>
          <a:p>
            <a:pPr marL="914400" lvl="2" indent="0">
              <a:buNone/>
            </a:pPr>
            <a:r>
              <a:rPr lang="ja-JP" altLang="en-US" sz="2400" dirty="0"/>
              <a:t>∵ 仲裁判断取消</a:t>
            </a:r>
            <a:r>
              <a:rPr lang="ja-JP" altLang="en-US" dirty="0"/>
              <a:t>は</a:t>
            </a:r>
            <a:r>
              <a:rPr lang="ja-JP" altLang="en-US" sz="2400" dirty="0"/>
              <a:t>、</a:t>
            </a:r>
            <a:r>
              <a:rPr lang="ja-JP" altLang="ja-JP" sz="2400" dirty="0"/>
              <a:t>仲裁制度の信頼性</a:t>
            </a:r>
            <a:r>
              <a:rPr lang="ja-JP" altLang="en-US" sz="2400" dirty="0"/>
              <a:t>を担保</a:t>
            </a:r>
            <a:r>
              <a:rPr lang="ja-JP" altLang="en-US" dirty="0"/>
              <a:t>する制度</a:t>
            </a:r>
            <a:endParaRPr lang="ja-JP" altLang="en-US" sz="2400" dirty="0"/>
          </a:p>
          <a:p>
            <a:pPr lvl="1"/>
            <a:r>
              <a:rPr kumimoji="1" lang="ja-JP" altLang="en-US" sz="2800" dirty="0"/>
              <a:t>結局、バランスの難しさは残る。</a:t>
            </a:r>
            <a:endParaRPr lang="ja-JP" altLang="en-US" sz="2800" dirty="0"/>
          </a:p>
          <a:p>
            <a:r>
              <a:rPr kumimoji="1" lang="ja-JP" altLang="en-US" sz="3200" dirty="0"/>
              <a:t>取消</a:t>
            </a:r>
            <a:r>
              <a:rPr lang="ja-JP" altLang="en-US" sz="3200" dirty="0"/>
              <a:t>事由</a:t>
            </a:r>
            <a:r>
              <a:rPr kumimoji="1" lang="ja-JP" altLang="en-US" sz="3200" dirty="0"/>
              <a:t>の透明性の</a:t>
            </a:r>
            <a:r>
              <a:rPr kumimoji="1" lang="ja-JP" altLang="en-US" sz="3200" dirty="0" smtClean="0"/>
              <a:t>向上</a:t>
            </a:r>
            <a:endParaRPr kumimoji="1" lang="en-US" altLang="ja-JP" sz="3200" dirty="0" smtClean="0"/>
          </a:p>
          <a:p>
            <a:pPr lvl="1"/>
            <a:r>
              <a:rPr lang="ja-JP" altLang="en-US" dirty="0" smtClean="0"/>
              <a:t>国際</a:t>
            </a:r>
            <a:r>
              <a:rPr lang="ja-JP" altLang="en-US" dirty="0"/>
              <a:t>基準</a:t>
            </a:r>
            <a:r>
              <a:rPr lang="ja-JP" altLang="en-US" dirty="0" smtClean="0"/>
              <a:t>を許容</a:t>
            </a:r>
            <a:r>
              <a:rPr lang="en-US" altLang="ja-JP" dirty="0"/>
              <a:t>(</a:t>
            </a:r>
            <a:r>
              <a:rPr lang="ja-JP" altLang="en-US" dirty="0"/>
              <a:t>手続一般</a:t>
            </a:r>
            <a:r>
              <a:rPr lang="en-US" altLang="ja-JP" dirty="0" smtClean="0"/>
              <a:t>)</a:t>
            </a:r>
          </a:p>
          <a:p>
            <a:pPr lvl="1"/>
            <a:r>
              <a:rPr lang="ja-JP" altLang="en-US" dirty="0" smtClean="0"/>
              <a:t>手続の公序審査</a:t>
            </a:r>
            <a:r>
              <a:rPr lang="en-US" altLang="ja-JP" dirty="0"/>
              <a:t>(8</a:t>
            </a:r>
            <a:r>
              <a:rPr lang="ja-JP" altLang="en-US" dirty="0"/>
              <a:t>号</a:t>
            </a:r>
            <a:r>
              <a:rPr lang="en-US" altLang="ja-JP" dirty="0"/>
              <a:t>)</a:t>
            </a:r>
            <a:r>
              <a:rPr lang="ja-JP" altLang="en-US" dirty="0"/>
              <a:t>の否定</a:t>
            </a:r>
            <a:endParaRPr lang="ja-JP" altLang="en-US" sz="2800" dirty="0"/>
          </a:p>
        </p:txBody>
      </p:sp>
    </p:spTree>
    <p:extLst>
      <p:ext uri="{BB962C8B-B14F-4D97-AF65-F5344CB8AC3E}">
        <p14:creationId xmlns:p14="http://schemas.microsoft.com/office/powerpoint/2010/main" val="1200301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smtClean="0"/>
              <a:t>本報告の目的</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pPr marL="0" indent="0">
              <a:buNone/>
            </a:pPr>
            <a:r>
              <a:rPr kumimoji="1" lang="en-US" altLang="ja-JP" sz="6600" dirty="0" smtClean="0"/>
              <a:t>“due process paranoia” </a:t>
            </a:r>
          </a:p>
          <a:p>
            <a:pPr marL="0" indent="0">
              <a:buNone/>
            </a:pPr>
            <a:r>
              <a:rPr lang="en-US" altLang="ja-JP" sz="6600" dirty="0"/>
              <a:t>(</a:t>
            </a:r>
            <a:r>
              <a:rPr kumimoji="1" lang="ja-JP" altLang="en-US" sz="6600" dirty="0" smtClean="0"/>
              <a:t>適正手続パラノイア</a:t>
            </a:r>
            <a:r>
              <a:rPr kumimoji="1" lang="en-US" altLang="ja-JP" sz="6600" dirty="0" smtClean="0"/>
              <a:t>)</a:t>
            </a:r>
          </a:p>
          <a:p>
            <a:pPr lvl="2"/>
            <a:r>
              <a:rPr lang="ja-JP" altLang="en-US" sz="5400" dirty="0" smtClean="0"/>
              <a:t>意味の説明</a:t>
            </a:r>
          </a:p>
          <a:p>
            <a:pPr lvl="2"/>
            <a:r>
              <a:rPr lang="ja-JP" altLang="en-US" sz="5400" dirty="0" smtClean="0"/>
              <a:t>日本の判例により、</a:t>
            </a:r>
            <a:r>
              <a:rPr lang="ja-JP" altLang="en-US" sz="5200" dirty="0" smtClean="0"/>
              <a:t>助長 </a:t>
            </a:r>
            <a:r>
              <a:rPr lang="en-US" altLang="ja-JP" sz="5200" dirty="0" smtClean="0"/>
              <a:t>or </a:t>
            </a:r>
            <a:r>
              <a:rPr lang="ja-JP" altLang="en-US" sz="5200" dirty="0" smtClean="0"/>
              <a:t>抑制さ</a:t>
            </a:r>
            <a:r>
              <a:rPr lang="ja-JP" altLang="en-US" sz="5200" dirty="0"/>
              <a:t>れ</a:t>
            </a:r>
            <a:r>
              <a:rPr lang="ja-JP" altLang="en-US" sz="5200" dirty="0" smtClean="0"/>
              <a:t>るか検討</a:t>
            </a:r>
          </a:p>
          <a:p>
            <a:pPr lvl="2"/>
            <a:r>
              <a:rPr lang="ja-JP" altLang="en-US" sz="5200" smtClean="0"/>
              <a:t>処方箋</a:t>
            </a:r>
            <a:r>
              <a:rPr lang="ja-JP" altLang="en-US" sz="5200" dirty="0" smtClean="0"/>
              <a:t>の考察</a:t>
            </a:r>
            <a:endParaRPr kumimoji="1" lang="ja-JP" altLang="en-US" sz="5200" dirty="0"/>
          </a:p>
        </p:txBody>
      </p:sp>
    </p:spTree>
    <p:extLst>
      <p:ext uri="{BB962C8B-B14F-4D97-AF65-F5344CB8AC3E}">
        <p14:creationId xmlns:p14="http://schemas.microsoft.com/office/powerpoint/2010/main" val="1869121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ja-JP" dirty="0" smtClean="0"/>
              <a:t>仲裁</a:t>
            </a:r>
            <a:r>
              <a:rPr lang="ja-JP" altLang="en-US" dirty="0" smtClean="0"/>
              <a:t>手続に関する行為</a:t>
            </a:r>
            <a:r>
              <a:rPr lang="ja-JP" altLang="ja-JP" dirty="0" smtClean="0"/>
              <a:t>規範</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ja-JP" sz="3000" b="1" dirty="0"/>
              <a:t>仲裁法の公序規定</a:t>
            </a:r>
            <a:r>
              <a:rPr lang="en-US" altLang="ja-JP" sz="3000" b="1" dirty="0"/>
              <a:t> &gt; </a:t>
            </a:r>
            <a:r>
              <a:rPr lang="ja-JP" altLang="ja-JP" sz="3000" b="1" dirty="0"/>
              <a:t>合意</a:t>
            </a:r>
            <a:r>
              <a:rPr lang="en-US" altLang="ja-JP" sz="3000" b="1" dirty="0"/>
              <a:t> &gt; </a:t>
            </a:r>
            <a:r>
              <a:rPr lang="ja-JP" altLang="ja-JP" sz="3000" b="1" dirty="0"/>
              <a:t>仲裁法の</a:t>
            </a:r>
            <a:r>
              <a:rPr lang="ja-JP" altLang="en-US" sz="3000" b="1" dirty="0"/>
              <a:t>手続</a:t>
            </a:r>
            <a:r>
              <a:rPr lang="ja-JP" altLang="ja-JP" sz="3000" b="1" dirty="0"/>
              <a:t>規定</a:t>
            </a:r>
            <a:r>
              <a:rPr lang="en-US" altLang="ja-JP" sz="3000" b="1" dirty="0"/>
              <a:t> &gt; </a:t>
            </a:r>
            <a:r>
              <a:rPr lang="ja-JP" altLang="ja-JP" sz="3000" b="1" dirty="0"/>
              <a:t>仲裁廷の裁量</a:t>
            </a:r>
            <a:endParaRPr lang="en-US" altLang="ja-JP" b="1" dirty="0"/>
          </a:p>
          <a:p>
            <a:pPr lvl="1"/>
            <a:r>
              <a:rPr lang="ja-JP" altLang="en-US" dirty="0"/>
              <a:t>仲裁法</a:t>
            </a:r>
            <a:r>
              <a:rPr lang="en-US" altLang="ja-JP" dirty="0"/>
              <a:t>26</a:t>
            </a:r>
            <a:r>
              <a:rPr lang="ja-JP" altLang="en-US" dirty="0"/>
              <a:t>条</a:t>
            </a:r>
            <a:r>
              <a:rPr lang="en-US" altLang="ja-JP" dirty="0"/>
              <a:t>(1</a:t>
            </a:r>
            <a:r>
              <a:rPr lang="ja-JP" altLang="en-US" dirty="0"/>
              <a:t>項および</a:t>
            </a:r>
            <a:r>
              <a:rPr lang="en-US" altLang="ja-JP" dirty="0"/>
              <a:t>2</a:t>
            </a:r>
            <a:r>
              <a:rPr lang="ja-JP" altLang="en-US" dirty="0"/>
              <a:t>項</a:t>
            </a:r>
            <a:r>
              <a:rPr lang="en-US" altLang="ja-JP" dirty="0"/>
              <a:t>)</a:t>
            </a:r>
          </a:p>
          <a:p>
            <a:pPr lvl="1"/>
            <a:r>
              <a:rPr lang="ja-JP" altLang="en-US" dirty="0"/>
              <a:t>「</a:t>
            </a:r>
            <a:r>
              <a:rPr lang="ja-JP" altLang="ja-JP" dirty="0"/>
              <a:t>仲裁裁量の限界としての適正手続</a:t>
            </a:r>
            <a:r>
              <a:rPr lang="ja-JP" altLang="en-US" dirty="0"/>
              <a:t>」</a:t>
            </a:r>
          </a:p>
          <a:p>
            <a:r>
              <a:rPr lang="ja-JP" altLang="en-US" dirty="0"/>
              <a:t>公序規定の例</a:t>
            </a:r>
          </a:p>
          <a:p>
            <a:pPr lvl="1"/>
            <a:r>
              <a:rPr lang="ja-JP" altLang="en-US" dirty="0"/>
              <a:t>平等待遇</a:t>
            </a:r>
            <a:r>
              <a:rPr lang="en-US" altLang="ja-JP" dirty="0"/>
              <a:t>(25</a:t>
            </a:r>
            <a:r>
              <a:rPr lang="ja-JP" altLang="en-US" dirty="0"/>
              <a:t>条</a:t>
            </a:r>
            <a:r>
              <a:rPr lang="en-US" altLang="ja-JP" dirty="0"/>
              <a:t>1</a:t>
            </a:r>
            <a:r>
              <a:rPr lang="ja-JP" altLang="en-US" dirty="0"/>
              <a:t>項</a:t>
            </a:r>
            <a:r>
              <a:rPr lang="en-US" altLang="ja-JP" dirty="0"/>
              <a:t>)</a:t>
            </a:r>
            <a:endParaRPr lang="ja-JP" altLang="en-US" dirty="0"/>
          </a:p>
          <a:p>
            <a:pPr lvl="1"/>
            <a:r>
              <a:rPr lang="ja-JP" altLang="en-US" dirty="0"/>
              <a:t>十分な説明機会の保障</a:t>
            </a:r>
            <a:r>
              <a:rPr lang="en-US" altLang="ja-JP" dirty="0"/>
              <a:t>(25</a:t>
            </a:r>
            <a:r>
              <a:rPr lang="ja-JP" altLang="en-US" dirty="0"/>
              <a:t>条</a:t>
            </a:r>
            <a:r>
              <a:rPr lang="en-US" altLang="ja-JP" dirty="0"/>
              <a:t>2</a:t>
            </a:r>
            <a:r>
              <a:rPr lang="ja-JP" altLang="en-US" dirty="0"/>
              <a:t>項</a:t>
            </a:r>
            <a:r>
              <a:rPr lang="en-US" altLang="ja-JP" dirty="0"/>
              <a:t>)</a:t>
            </a:r>
            <a:endParaRPr lang="ja-JP" altLang="en-US" dirty="0"/>
          </a:p>
          <a:p>
            <a:r>
              <a:rPr lang="ja-JP" altLang="en-US" dirty="0"/>
              <a:t>その他の手続規定の例</a:t>
            </a:r>
          </a:p>
          <a:p>
            <a:pPr lvl="1"/>
            <a:r>
              <a:rPr lang="ja-JP" altLang="ja-JP" dirty="0"/>
              <a:t>陳述の時期的制限</a:t>
            </a:r>
            <a:r>
              <a:rPr lang="en-US" altLang="ja-JP" dirty="0"/>
              <a:t>(31</a:t>
            </a:r>
            <a:r>
              <a:rPr lang="ja-JP" altLang="en-US" dirty="0"/>
              <a:t>条</a:t>
            </a:r>
            <a:r>
              <a:rPr lang="en-US" altLang="ja-JP" dirty="0"/>
              <a:t>)</a:t>
            </a:r>
            <a:endParaRPr lang="ja-JP" altLang="en-US" dirty="0"/>
          </a:p>
          <a:p>
            <a:pPr lvl="1"/>
            <a:r>
              <a:rPr lang="ja-JP" altLang="ja-JP" dirty="0"/>
              <a:t>不熱心な当事者がいる場合の取扱い</a:t>
            </a:r>
            <a:r>
              <a:rPr lang="en-US" altLang="ja-JP" dirty="0"/>
              <a:t>(33</a:t>
            </a:r>
            <a:r>
              <a:rPr lang="ja-JP" altLang="en-US" dirty="0"/>
              <a:t>条</a:t>
            </a:r>
            <a:r>
              <a:rPr lang="en-US" altLang="ja-JP" dirty="0"/>
              <a:t>)</a:t>
            </a:r>
          </a:p>
          <a:p>
            <a:endParaRPr lang="ja-JP" altLang="en-US" dirty="0"/>
          </a:p>
        </p:txBody>
      </p:sp>
    </p:spTree>
    <p:extLst>
      <p:ext uri="{BB962C8B-B14F-4D97-AF65-F5344CB8AC3E}">
        <p14:creationId xmlns:p14="http://schemas.microsoft.com/office/powerpoint/2010/main" val="2220782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仲裁手続に関する評価規範</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仲裁判断の取消事由</a:t>
            </a:r>
            <a:r>
              <a:rPr kumimoji="1" lang="en-US" altLang="ja-JP" dirty="0" smtClean="0"/>
              <a:t>(</a:t>
            </a:r>
            <a:r>
              <a:rPr kumimoji="1" lang="ja-JP" altLang="en-US" dirty="0" smtClean="0"/>
              <a:t>仲裁法</a:t>
            </a:r>
            <a:r>
              <a:rPr kumimoji="1" lang="en-US" altLang="ja-JP" dirty="0" smtClean="0"/>
              <a:t>44</a:t>
            </a:r>
            <a:r>
              <a:rPr kumimoji="1" lang="ja-JP" altLang="en-US" dirty="0" smtClean="0"/>
              <a:t>条</a:t>
            </a:r>
            <a:r>
              <a:rPr kumimoji="1" lang="en-US" altLang="ja-JP" dirty="0" smtClean="0"/>
              <a:t>1</a:t>
            </a:r>
            <a:r>
              <a:rPr kumimoji="1" lang="ja-JP" altLang="en-US" dirty="0" smtClean="0"/>
              <a:t>項</a:t>
            </a:r>
            <a:r>
              <a:rPr kumimoji="1" lang="en-US" altLang="ja-JP" dirty="0" smtClean="0"/>
              <a:t>)</a:t>
            </a:r>
            <a:endParaRPr kumimoji="1" lang="ja-JP" altLang="en-US" dirty="0" smtClean="0"/>
          </a:p>
          <a:p>
            <a:pPr lvl="1"/>
            <a:r>
              <a:rPr kumimoji="1" lang="ja-JP" altLang="en-US" dirty="0" smtClean="0"/>
              <a:t>通知の欠如</a:t>
            </a:r>
            <a:r>
              <a:rPr kumimoji="1" lang="en-US" altLang="ja-JP" dirty="0" smtClean="0"/>
              <a:t>(3</a:t>
            </a:r>
            <a:r>
              <a:rPr kumimoji="1" lang="ja-JP" altLang="en-US" dirty="0" smtClean="0"/>
              <a:t>号</a:t>
            </a:r>
            <a:r>
              <a:rPr kumimoji="1" lang="en-US" altLang="ja-JP" dirty="0" smtClean="0"/>
              <a:t>)</a:t>
            </a:r>
            <a:endParaRPr kumimoji="1" lang="ja-JP" altLang="en-US" dirty="0" smtClean="0"/>
          </a:p>
          <a:p>
            <a:pPr lvl="1"/>
            <a:r>
              <a:rPr kumimoji="1" lang="ja-JP" altLang="en-US" dirty="0" smtClean="0"/>
              <a:t>防御不能</a:t>
            </a:r>
            <a:r>
              <a:rPr kumimoji="1" lang="en-US" altLang="ja-JP" dirty="0" smtClean="0"/>
              <a:t>(4</a:t>
            </a:r>
            <a:r>
              <a:rPr kumimoji="1" lang="ja-JP" altLang="en-US" dirty="0" smtClean="0"/>
              <a:t>号</a:t>
            </a:r>
            <a:r>
              <a:rPr kumimoji="1" lang="en-US" altLang="ja-JP" dirty="0" smtClean="0"/>
              <a:t>)</a:t>
            </a:r>
            <a:endParaRPr kumimoji="1" lang="ja-JP" altLang="en-US" dirty="0" smtClean="0"/>
          </a:p>
          <a:p>
            <a:pPr lvl="1"/>
            <a:r>
              <a:rPr lang="ja-JP" altLang="en-US" dirty="0"/>
              <a:t>申立</a:t>
            </a:r>
            <a:r>
              <a:rPr lang="ja-JP" altLang="en-US" dirty="0" smtClean="0"/>
              <a:t>て</a:t>
            </a:r>
            <a:r>
              <a:rPr kumimoji="1" lang="ja-JP" altLang="en-US" dirty="0" smtClean="0"/>
              <a:t>範囲外の判断</a:t>
            </a:r>
            <a:r>
              <a:rPr kumimoji="1" lang="en-US" altLang="ja-JP" dirty="0" smtClean="0"/>
              <a:t>(5</a:t>
            </a:r>
            <a:r>
              <a:rPr kumimoji="1" lang="ja-JP" altLang="en-US" dirty="0" smtClean="0"/>
              <a:t>号</a:t>
            </a:r>
            <a:r>
              <a:rPr kumimoji="1" lang="en-US" altLang="ja-JP" dirty="0" smtClean="0"/>
              <a:t>)</a:t>
            </a:r>
            <a:endParaRPr kumimoji="1" lang="ja-JP" altLang="en-US" dirty="0" smtClean="0"/>
          </a:p>
          <a:p>
            <a:pPr lvl="1"/>
            <a:r>
              <a:rPr lang="ja-JP" altLang="en-US" dirty="0" smtClean="0"/>
              <a:t>仲裁手続の法令・合意違反</a:t>
            </a:r>
            <a:r>
              <a:rPr lang="en-US" altLang="ja-JP" dirty="0" smtClean="0"/>
              <a:t>(6</a:t>
            </a:r>
            <a:r>
              <a:rPr lang="ja-JP" altLang="en-US" dirty="0" smtClean="0"/>
              <a:t>号</a:t>
            </a:r>
            <a:r>
              <a:rPr lang="en-US" altLang="ja-JP" dirty="0" smtClean="0"/>
              <a:t>)</a:t>
            </a:r>
            <a:endParaRPr lang="ja-JP" altLang="en-US" dirty="0" smtClean="0"/>
          </a:p>
          <a:p>
            <a:pPr lvl="1"/>
            <a:r>
              <a:rPr kumimoji="1" lang="en-US" altLang="ja-JP" dirty="0" smtClean="0"/>
              <a:t>(</a:t>
            </a:r>
            <a:r>
              <a:rPr kumimoji="1" lang="ja-JP" altLang="en-US" dirty="0" smtClean="0"/>
              <a:t>公序違反</a:t>
            </a:r>
            <a:r>
              <a:rPr kumimoji="1" lang="en-US" altLang="ja-JP" dirty="0" smtClean="0"/>
              <a:t>)(8</a:t>
            </a:r>
            <a:r>
              <a:rPr kumimoji="1" lang="ja-JP" altLang="en-US" dirty="0" smtClean="0"/>
              <a:t>号「判断の内容が」</a:t>
            </a:r>
            <a:r>
              <a:rPr kumimoji="1" lang="en-US" altLang="ja-JP" dirty="0" smtClean="0"/>
              <a:t>)</a:t>
            </a:r>
            <a:endParaRPr kumimoji="1" lang="ja-JP" altLang="en-US" dirty="0" smtClean="0"/>
          </a:p>
          <a:p>
            <a:r>
              <a:rPr lang="ja-JP" altLang="en-US" dirty="0" smtClean="0"/>
              <a:t>仲裁判断の承認</a:t>
            </a:r>
            <a:r>
              <a:rPr lang="ja-JP" altLang="en-US" dirty="0"/>
              <a:t>・</a:t>
            </a:r>
            <a:r>
              <a:rPr lang="ja-JP" altLang="en-US" dirty="0" smtClean="0"/>
              <a:t>執行拒絶事由</a:t>
            </a:r>
            <a:r>
              <a:rPr lang="en-US" altLang="ja-JP" dirty="0" smtClean="0"/>
              <a:t>(</a:t>
            </a:r>
            <a:r>
              <a:rPr lang="ja-JP" altLang="en-US" dirty="0" smtClean="0"/>
              <a:t>ニューヨーク条約</a:t>
            </a:r>
            <a:r>
              <a:rPr lang="en-US" altLang="ja-JP" dirty="0" smtClean="0"/>
              <a:t>5</a:t>
            </a:r>
            <a:r>
              <a:rPr lang="ja-JP" altLang="en-US" dirty="0" smtClean="0"/>
              <a:t>条、仲裁法</a:t>
            </a:r>
            <a:r>
              <a:rPr lang="en-US" altLang="ja-JP" dirty="0" smtClean="0"/>
              <a:t>45</a:t>
            </a:r>
            <a:r>
              <a:rPr lang="ja-JP" altLang="en-US" dirty="0" smtClean="0"/>
              <a:t>条</a:t>
            </a:r>
            <a:r>
              <a:rPr lang="en-US" altLang="ja-JP" dirty="0" smtClean="0"/>
              <a:t>2</a:t>
            </a:r>
            <a:r>
              <a:rPr lang="ja-JP" altLang="en-US" dirty="0" smtClean="0"/>
              <a:t>項</a:t>
            </a:r>
            <a:r>
              <a:rPr lang="en-US" altLang="ja-JP" dirty="0" smtClean="0"/>
              <a:t>)</a:t>
            </a:r>
          </a:p>
          <a:p>
            <a:pPr lvl="1"/>
            <a:r>
              <a:rPr lang="ja-JP" altLang="en-US" dirty="0" smtClean="0"/>
              <a:t>上記取消事由に対応する事由</a:t>
            </a:r>
            <a:endParaRPr lang="en-US" altLang="ja-JP" dirty="0" smtClean="0"/>
          </a:p>
          <a:p>
            <a:pPr lvl="1"/>
            <a:endParaRPr kumimoji="1" lang="ja-JP" altLang="en-US" dirty="0"/>
          </a:p>
        </p:txBody>
      </p:sp>
    </p:spTree>
    <p:extLst>
      <p:ext uri="{BB962C8B-B14F-4D97-AF65-F5344CB8AC3E}">
        <p14:creationId xmlns:p14="http://schemas.microsoft.com/office/powerpoint/2010/main" val="20602784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ja-JP" altLang="en-US" dirty="0" smtClean="0"/>
              <a:t>適正手続パラノイア</a:t>
            </a:r>
            <a:br>
              <a:rPr kumimoji="1" lang="ja-JP" altLang="en-US" dirty="0" smtClean="0"/>
            </a:br>
            <a:r>
              <a:rPr lang="en-US" altLang="ja-JP" dirty="0"/>
              <a:t>D</a:t>
            </a:r>
            <a:r>
              <a:rPr lang="en-US" altLang="ja-JP" dirty="0" smtClean="0"/>
              <a:t>ue </a:t>
            </a:r>
            <a:r>
              <a:rPr lang="en-US" altLang="ja-JP" dirty="0"/>
              <a:t>P</a:t>
            </a:r>
            <a:r>
              <a:rPr lang="en-US" altLang="ja-JP" dirty="0" smtClean="0"/>
              <a:t>rocess </a:t>
            </a:r>
            <a:r>
              <a:rPr lang="en-US" altLang="ja-JP" dirty="0"/>
              <a:t>P</a:t>
            </a:r>
            <a:r>
              <a:rPr lang="en-US" altLang="ja-JP" dirty="0" smtClean="0"/>
              <a:t>aranoia</a:t>
            </a:r>
            <a:endParaRPr kumimoji="1" lang="ja-JP" altLang="en-US" dirty="0"/>
          </a:p>
        </p:txBody>
      </p:sp>
      <p:sp>
        <p:nvSpPr>
          <p:cNvPr id="3" name="コンテンツ プレースホルダー 2"/>
          <p:cNvSpPr>
            <a:spLocks noGrp="1"/>
          </p:cNvSpPr>
          <p:nvPr>
            <p:ph idx="1"/>
          </p:nvPr>
        </p:nvSpPr>
        <p:spPr/>
        <p:txBody>
          <a:bodyPr>
            <a:normAutofit/>
          </a:bodyPr>
          <a:lstStyle/>
          <a:p>
            <a:pPr algn="just"/>
            <a:r>
              <a:rPr lang="en-US" altLang="ja-JP" dirty="0"/>
              <a:t>Queen Mary College and White &amp; Case, “International Arbitration Survey: Improvements and Innovations in International Arbitration” (2015)</a:t>
            </a:r>
          </a:p>
          <a:p>
            <a:pPr algn="just"/>
            <a:r>
              <a:rPr lang="ja-JP" altLang="ja-JP" dirty="0"/>
              <a:t>パラノイア</a:t>
            </a:r>
            <a:r>
              <a:rPr lang="en-US" altLang="ja-JP" dirty="0"/>
              <a:t>(</a:t>
            </a:r>
            <a:r>
              <a:rPr lang="ja-JP" altLang="ja-JP" dirty="0"/>
              <a:t>偏執病</a:t>
            </a:r>
            <a:r>
              <a:rPr lang="en-US" altLang="ja-JP" dirty="0"/>
              <a:t>) = </a:t>
            </a:r>
            <a:r>
              <a:rPr lang="ja-JP" altLang="ja-JP" dirty="0"/>
              <a:t>他人が自分を批判しているという不安</a:t>
            </a:r>
            <a:r>
              <a:rPr lang="ja-JP" altLang="en-US" dirty="0"/>
              <a:t>や</a:t>
            </a:r>
            <a:r>
              <a:rPr lang="ja-JP" altLang="ja-JP" dirty="0"/>
              <a:t>妄想</a:t>
            </a:r>
            <a:endParaRPr lang="ja-JP" altLang="en-US" dirty="0"/>
          </a:p>
          <a:p>
            <a:pPr algn="just"/>
            <a:r>
              <a:rPr lang="ja-JP" altLang="en-US" dirty="0"/>
              <a:t>適正手続の保障が不十分であったことを理由とする仲裁判断の取消しや承認・執行拒絶を懸念し、仲裁廷が</a:t>
            </a:r>
            <a:r>
              <a:rPr lang="ja-JP" altLang="en-US" dirty="0" smtClean="0"/>
              <a:t>手続進行を</a:t>
            </a:r>
            <a:r>
              <a:rPr lang="ja-JP" altLang="en-US" dirty="0"/>
              <a:t>躊躇する傾向に</a:t>
            </a:r>
            <a:r>
              <a:rPr lang="ja-JP" altLang="en-US" dirty="0" smtClean="0"/>
              <a:t>あること</a:t>
            </a:r>
            <a:endParaRPr lang="ja-JP" altLang="en-US" dirty="0"/>
          </a:p>
          <a:p>
            <a:r>
              <a:rPr lang="ja-JP" altLang="en-US" dirty="0"/>
              <a:t>審理長期化とそれに伴う費用高騰の</a:t>
            </a:r>
            <a:r>
              <a:rPr lang="ja-JP" altLang="en-US" dirty="0" smtClean="0"/>
              <a:t>一因</a:t>
            </a:r>
            <a:endParaRPr lang="ja-JP" altLang="en-US" dirty="0"/>
          </a:p>
        </p:txBody>
      </p:sp>
    </p:spTree>
    <p:extLst>
      <p:ext uri="{BB962C8B-B14F-4D97-AF65-F5344CB8AC3E}">
        <p14:creationId xmlns:p14="http://schemas.microsoft.com/office/powerpoint/2010/main" val="319270874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検討</a:t>
            </a:r>
            <a:r>
              <a:rPr lang="ja-JP" altLang="en-US" dirty="0" smtClean="0"/>
              <a:t>する判例</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a:t>「日本の視点」→ 日本の判例に着目</a:t>
            </a:r>
          </a:p>
          <a:p>
            <a:r>
              <a:rPr kumimoji="1" lang="ja-JP" altLang="en-US" dirty="0"/>
              <a:t>特に取消申立事件</a:t>
            </a:r>
          </a:p>
          <a:p>
            <a:pPr lvl="1"/>
            <a:r>
              <a:rPr lang="ja-JP" altLang="ja-JP" dirty="0"/>
              <a:t>東京地決平成</a:t>
            </a:r>
            <a:r>
              <a:rPr lang="en-US" altLang="ja-JP" dirty="0"/>
              <a:t>21</a:t>
            </a:r>
            <a:r>
              <a:rPr lang="ja-JP" altLang="ja-JP" dirty="0"/>
              <a:t>年</a:t>
            </a:r>
            <a:r>
              <a:rPr lang="en-US" altLang="ja-JP" dirty="0"/>
              <a:t>7</a:t>
            </a:r>
            <a:r>
              <a:rPr lang="ja-JP" altLang="ja-JP" dirty="0"/>
              <a:t>月</a:t>
            </a:r>
            <a:r>
              <a:rPr lang="en-US" altLang="ja-JP" dirty="0"/>
              <a:t>28</a:t>
            </a:r>
            <a:r>
              <a:rPr lang="ja-JP" altLang="ja-JP" dirty="0"/>
              <a:t>日</a:t>
            </a:r>
          </a:p>
          <a:p>
            <a:pPr lvl="1"/>
            <a:r>
              <a:rPr lang="ja-JP" altLang="ja-JP" dirty="0"/>
              <a:t>東京高決平成</a:t>
            </a:r>
            <a:r>
              <a:rPr lang="en-US" altLang="ja-JP"/>
              <a:t>24</a:t>
            </a:r>
            <a:r>
              <a:rPr lang="ja-JP" altLang="ja-JP"/>
              <a:t>年</a:t>
            </a:r>
            <a:r>
              <a:rPr lang="en-US" altLang="ja-JP"/>
              <a:t>3</a:t>
            </a:r>
            <a:r>
              <a:rPr lang="ja-JP" altLang="ja-JP"/>
              <a:t>月</a:t>
            </a:r>
            <a:r>
              <a:rPr lang="en-US" altLang="ja-JP" dirty="0"/>
              <a:t>13</a:t>
            </a:r>
            <a:r>
              <a:rPr lang="ja-JP" altLang="ja-JP" dirty="0"/>
              <a:t>日</a:t>
            </a:r>
          </a:p>
          <a:p>
            <a:pPr lvl="1"/>
            <a:r>
              <a:rPr lang="ja-JP" altLang="ja-JP" dirty="0"/>
              <a:t>東京高決平成</a:t>
            </a:r>
            <a:r>
              <a:rPr lang="en-US" altLang="ja-JP" dirty="0"/>
              <a:t>30</a:t>
            </a:r>
            <a:r>
              <a:rPr lang="ja-JP" altLang="ja-JP" dirty="0"/>
              <a:t>年</a:t>
            </a:r>
            <a:r>
              <a:rPr lang="en-US" altLang="ja-JP" dirty="0"/>
              <a:t>8</a:t>
            </a:r>
            <a:r>
              <a:rPr lang="ja-JP" altLang="ja-JP" dirty="0"/>
              <a:t>月</a:t>
            </a:r>
            <a:r>
              <a:rPr lang="en-US" altLang="ja-JP" dirty="0"/>
              <a:t>1</a:t>
            </a:r>
            <a:r>
              <a:rPr lang="ja-JP" altLang="ja-JP" dirty="0"/>
              <a:t>日</a:t>
            </a:r>
            <a:endParaRPr lang="en-US" altLang="ja-JP" dirty="0"/>
          </a:p>
          <a:p>
            <a:r>
              <a:rPr lang="ja-JP" altLang="en-US" dirty="0"/>
              <a:t>審理長期化につながる適正手続パラノイア</a:t>
            </a:r>
            <a:r>
              <a:rPr lang="ja-JP" altLang="en-US"/>
              <a:t>と関連性の高い</a:t>
            </a:r>
            <a:r>
              <a:rPr lang="ja-JP" altLang="en-US" dirty="0"/>
              <a:t>判例に限定</a:t>
            </a:r>
          </a:p>
          <a:p>
            <a:pPr lvl="1"/>
            <a:r>
              <a:rPr lang="en-US" altLang="ja-JP" dirty="0"/>
              <a:t>cf. </a:t>
            </a:r>
            <a:r>
              <a:rPr lang="ja-JP" altLang="ja-JP" dirty="0"/>
              <a:t>最決平成</a:t>
            </a:r>
            <a:r>
              <a:rPr lang="en-US" altLang="ja-JP" dirty="0"/>
              <a:t>29</a:t>
            </a:r>
            <a:r>
              <a:rPr lang="ja-JP" altLang="ja-JP" dirty="0"/>
              <a:t>年</a:t>
            </a:r>
            <a:r>
              <a:rPr lang="en-US" altLang="ja-JP" dirty="0"/>
              <a:t>12</a:t>
            </a:r>
            <a:r>
              <a:rPr lang="ja-JP" altLang="ja-JP" dirty="0"/>
              <a:t>月</a:t>
            </a:r>
            <a:r>
              <a:rPr lang="en-US" altLang="ja-JP" dirty="0"/>
              <a:t>12</a:t>
            </a:r>
            <a:r>
              <a:rPr lang="ja-JP" altLang="ja-JP" dirty="0"/>
              <a:t>日</a:t>
            </a:r>
            <a:endParaRPr kumimoji="1" lang="ja-JP" altLang="en-US" dirty="0"/>
          </a:p>
        </p:txBody>
      </p:sp>
    </p:spTree>
    <p:extLst>
      <p:ext uri="{BB962C8B-B14F-4D97-AF65-F5344CB8AC3E}">
        <p14:creationId xmlns:p14="http://schemas.microsoft.com/office/powerpoint/2010/main" val="150475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kumimoji="1" lang="en-US" altLang="ja-JP" dirty="0" smtClean="0"/>
              <a:t>30</a:t>
            </a:r>
            <a:r>
              <a:rPr kumimoji="1" lang="ja-JP" altLang="en-US" dirty="0" smtClean="0"/>
              <a:t>年高決の一般的説示</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ja-JP" altLang="en-US" sz="4000" dirty="0" smtClean="0"/>
              <a:t>仲裁法の解釈 </a:t>
            </a:r>
            <a:r>
              <a:rPr kumimoji="1" lang="en-US" altLang="ja-JP" sz="4000" dirty="0" smtClean="0"/>
              <a:t>= </a:t>
            </a:r>
            <a:r>
              <a:rPr kumimoji="1" lang="ja-JP" altLang="en-US" sz="4000" dirty="0" smtClean="0"/>
              <a:t>国際的に通用する解釈≠国内民訴法の解釈</a:t>
            </a:r>
          </a:p>
          <a:p>
            <a:r>
              <a:rPr lang="ja-JP" altLang="en-US" sz="4000" dirty="0" smtClean="0"/>
              <a:t>仲裁手続≠緻密な国内民事訴訟手続</a:t>
            </a:r>
          </a:p>
          <a:p>
            <a:pPr marL="914400" lvl="2" indent="0">
              <a:buNone/>
            </a:pPr>
            <a:r>
              <a:rPr kumimoji="1" lang="ja-JP" altLang="en-US" sz="3200" dirty="0" smtClean="0"/>
              <a:t>∵「手続の緻密化→長期化→費用の高騰」の回避</a:t>
            </a:r>
          </a:p>
          <a:p>
            <a:r>
              <a:rPr lang="ja-JP" altLang="en-US" sz="4000" dirty="0" smtClean="0"/>
              <a:t>取消事由は、拡張解釈・類推解釈すべきでない。</a:t>
            </a:r>
            <a:endParaRPr kumimoji="1" lang="ja-JP" altLang="en-US" sz="4000" dirty="0"/>
          </a:p>
        </p:txBody>
      </p:sp>
      <p:sp>
        <p:nvSpPr>
          <p:cNvPr id="4" name="円形吹き出し 3"/>
          <p:cNvSpPr/>
          <p:nvPr/>
        </p:nvSpPr>
        <p:spPr>
          <a:xfrm rot="5400000">
            <a:off x="10307157" y="1959033"/>
            <a:ext cx="960175" cy="1945910"/>
          </a:xfrm>
          <a:prstGeom prst="wedgeEllipseCallout">
            <a:avLst>
              <a:gd name="adj1" fmla="val 79149"/>
              <a:gd name="adj2" fmla="val 42956"/>
            </a:avLst>
          </a:prstGeom>
          <a:solidFill>
            <a:srgbClr val="FFFF00"/>
          </a:solidFill>
        </p:spPr>
        <p:style>
          <a:lnRef idx="2">
            <a:schemeClr val="accent6"/>
          </a:lnRef>
          <a:fillRef idx="1">
            <a:schemeClr val="lt1"/>
          </a:fillRef>
          <a:effectRef idx="0">
            <a:schemeClr val="accent6"/>
          </a:effectRef>
          <a:fontRef idx="minor">
            <a:schemeClr val="dk1"/>
          </a:fontRef>
        </p:style>
        <p:txBody>
          <a:bodyPr vert="vert270" rtlCol="0" anchor="ctr">
            <a:normAutofit fontScale="85000" lnSpcReduction="10000"/>
          </a:bodyPr>
          <a:lstStyle/>
          <a:p>
            <a:pPr algn="ctr"/>
            <a:r>
              <a:rPr lang="ja-JP" altLang="en-US" dirty="0" smtClean="0"/>
              <a:t>パラノイアとの関係で重要</a:t>
            </a:r>
            <a:endParaRPr kumimoji="1" lang="ja-JP" altLang="en-US" dirty="0"/>
          </a:p>
        </p:txBody>
      </p:sp>
    </p:spTree>
    <p:extLst>
      <p:ext uri="{BB962C8B-B14F-4D97-AF65-F5344CB8AC3E}">
        <p14:creationId xmlns:p14="http://schemas.microsoft.com/office/powerpoint/2010/main" val="12437079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防御不能</a:t>
            </a:r>
            <a:r>
              <a:rPr lang="en-US" altLang="ja-JP" dirty="0"/>
              <a:t>(4</a:t>
            </a:r>
            <a:r>
              <a:rPr lang="ja-JP" altLang="en-US" dirty="0"/>
              <a:t>号</a:t>
            </a:r>
            <a:r>
              <a:rPr lang="en-US" altLang="ja-JP" dirty="0" smtClean="0"/>
              <a:t>)</a:t>
            </a:r>
            <a:endParaRPr kumimoji="1" lang="ja-JP" altLang="en-US" dirty="0"/>
          </a:p>
        </p:txBody>
      </p:sp>
      <p:sp>
        <p:nvSpPr>
          <p:cNvPr id="3" name="コンテンツ プレースホルダー 2"/>
          <p:cNvSpPr>
            <a:spLocks noGrp="1"/>
          </p:cNvSpPr>
          <p:nvPr>
            <p:ph idx="1"/>
          </p:nvPr>
        </p:nvSpPr>
        <p:spPr>
          <a:xfrm>
            <a:off x="838200" y="1520825"/>
            <a:ext cx="10515600" cy="4351338"/>
          </a:xfrm>
        </p:spPr>
        <p:txBody>
          <a:bodyPr>
            <a:noAutofit/>
          </a:bodyPr>
          <a:lstStyle/>
          <a:p>
            <a:r>
              <a:rPr lang="en-US" altLang="ja-JP" sz="3200" dirty="0"/>
              <a:t>21</a:t>
            </a:r>
            <a:r>
              <a:rPr lang="ja-JP" altLang="en-US" sz="3200" dirty="0"/>
              <a:t>年</a:t>
            </a:r>
            <a:r>
              <a:rPr lang="ja-JP" altLang="en-US" sz="3200" dirty="0" smtClean="0"/>
              <a:t>地決</a:t>
            </a:r>
            <a:endParaRPr lang="en-US" altLang="ja-JP" sz="3200" dirty="0" smtClean="0"/>
          </a:p>
          <a:p>
            <a:pPr lvl="1"/>
            <a:r>
              <a:rPr lang="ja-JP" altLang="ja-JP" sz="2800" dirty="0" smtClean="0"/>
              <a:t>重大</a:t>
            </a:r>
            <a:r>
              <a:rPr lang="ja-JP" altLang="ja-JP" sz="2800" dirty="0"/>
              <a:t>な手続保障違反があった</a:t>
            </a:r>
            <a:r>
              <a:rPr lang="ja-JP" altLang="ja-JP" sz="2800" dirty="0" smtClean="0"/>
              <a:t>場合</a:t>
            </a:r>
            <a:r>
              <a:rPr lang="ja-JP" altLang="en-US" sz="2800" dirty="0" smtClean="0"/>
              <a:t>に限定</a:t>
            </a:r>
          </a:p>
          <a:p>
            <a:pPr lvl="2"/>
            <a:r>
              <a:rPr lang="ja-JP" altLang="en-US" sz="2400" dirty="0" smtClean="0"/>
              <a:t>例　</a:t>
            </a:r>
            <a:r>
              <a:rPr lang="ja-JP" altLang="ja-JP" sz="2400" dirty="0" smtClean="0"/>
              <a:t>当事者</a:t>
            </a:r>
            <a:r>
              <a:rPr lang="ja-JP" altLang="ja-JP" sz="2400" dirty="0"/>
              <a:t>が立ち会うことのできない手続が実施</a:t>
            </a:r>
            <a:r>
              <a:rPr lang="ja-JP" altLang="ja-JP" sz="2400" dirty="0" smtClean="0"/>
              <a:t>された</a:t>
            </a:r>
            <a:r>
              <a:rPr lang="ja-JP" altLang="en-US" sz="2400" dirty="0" smtClean="0"/>
              <a:t>場合</a:t>
            </a:r>
          </a:p>
          <a:p>
            <a:pPr lvl="2"/>
            <a:r>
              <a:rPr lang="ja-JP" altLang="en-US" sz="2400" dirty="0" smtClean="0"/>
              <a:t>例　</a:t>
            </a:r>
            <a:r>
              <a:rPr lang="ja-JP" altLang="ja-JP" sz="2400" dirty="0" smtClean="0"/>
              <a:t>当事者</a:t>
            </a:r>
            <a:r>
              <a:rPr lang="ja-JP" altLang="ja-JP" sz="2400" dirty="0"/>
              <a:t>が認識できない資料に依拠して判断が</a:t>
            </a:r>
            <a:r>
              <a:rPr lang="ja-JP" altLang="ja-JP" sz="2400" dirty="0" smtClean="0"/>
              <a:t>された</a:t>
            </a:r>
            <a:r>
              <a:rPr lang="ja-JP" altLang="en-US" sz="2400" dirty="0" smtClean="0"/>
              <a:t>場合</a:t>
            </a:r>
          </a:p>
          <a:p>
            <a:pPr lvl="1"/>
            <a:r>
              <a:rPr lang="en-US" altLang="ja-JP" sz="2800" dirty="0" smtClean="0"/>
              <a:t>cf. </a:t>
            </a:r>
            <a:r>
              <a:rPr lang="ja-JP" altLang="ja-JP" sz="2800" dirty="0" smtClean="0"/>
              <a:t>当事者</a:t>
            </a:r>
            <a:r>
              <a:rPr lang="ja-JP" altLang="ja-JP" sz="2800" dirty="0"/>
              <a:t>が重要な争点であると認識して</a:t>
            </a:r>
            <a:r>
              <a:rPr lang="ja-JP" altLang="ja-JP" sz="2800" dirty="0" smtClean="0"/>
              <a:t>いなかった</a:t>
            </a:r>
            <a:r>
              <a:rPr lang="ja-JP" altLang="en-US" sz="2800" dirty="0" smtClean="0"/>
              <a:t>場合</a:t>
            </a:r>
            <a:endParaRPr lang="en-US" altLang="ja-JP" sz="2800" dirty="0" smtClean="0"/>
          </a:p>
          <a:p>
            <a:r>
              <a:rPr lang="en-US" altLang="ja-JP" sz="3200" dirty="0"/>
              <a:t>30</a:t>
            </a:r>
            <a:r>
              <a:rPr lang="ja-JP" altLang="en-US" sz="3200" dirty="0"/>
              <a:t>年高決</a:t>
            </a:r>
            <a:endParaRPr lang="en-US" altLang="ja-JP" sz="3200" dirty="0" smtClean="0"/>
          </a:p>
          <a:p>
            <a:pPr lvl="1"/>
            <a:r>
              <a:rPr lang="ja-JP" altLang="ja-JP" dirty="0"/>
              <a:t>明らかに不公正な手続進行があった場合</a:t>
            </a:r>
            <a:endParaRPr lang="ja-JP" altLang="en-US" dirty="0"/>
          </a:p>
          <a:p>
            <a:pPr lvl="2"/>
            <a:r>
              <a:rPr lang="ja-JP" altLang="en-US" dirty="0"/>
              <a:t>例　</a:t>
            </a:r>
            <a:r>
              <a:rPr lang="ja-JP" altLang="ja-JP" dirty="0"/>
              <a:t>当事者の説明の機会を仲裁廷が積極的に妨害</a:t>
            </a:r>
            <a:r>
              <a:rPr lang="ja-JP" altLang="en-US" dirty="0"/>
              <a:t>した場合</a:t>
            </a:r>
          </a:p>
          <a:p>
            <a:pPr lvl="1"/>
            <a:r>
              <a:rPr lang="en-US" altLang="ja-JP" dirty="0"/>
              <a:t>cf. </a:t>
            </a:r>
            <a:r>
              <a:rPr lang="ja-JP" altLang="ja-JP" dirty="0" smtClean="0"/>
              <a:t>仲裁廷</a:t>
            </a:r>
            <a:r>
              <a:rPr lang="ja-JP" altLang="ja-JP" dirty="0"/>
              <a:t>が定めた期間に不満があ</a:t>
            </a:r>
            <a:r>
              <a:rPr lang="ja-JP" altLang="en-US" dirty="0"/>
              <a:t>った場合</a:t>
            </a:r>
            <a:endParaRPr lang="en-US" altLang="ja-JP" dirty="0"/>
          </a:p>
          <a:p>
            <a:pPr marL="457200" lvl="1" indent="0">
              <a:buNone/>
            </a:pPr>
            <a:r>
              <a:rPr lang="en-US" altLang="ja-JP" dirty="0" smtClean="0"/>
              <a:t>	</a:t>
            </a:r>
            <a:r>
              <a:rPr lang="ja-JP" altLang="en-US" dirty="0" smtClean="0"/>
              <a:t>∵</a:t>
            </a:r>
            <a:r>
              <a:rPr lang="ja-JP" altLang="ja-JP" dirty="0"/>
              <a:t>際限のない説明の機会を当事者に与える必要はない</a:t>
            </a:r>
            <a:r>
              <a:rPr lang="ja-JP" altLang="ja-JP" dirty="0" smtClean="0"/>
              <a:t>。</a:t>
            </a:r>
            <a:endParaRPr lang="ja-JP" altLang="en-US" dirty="0"/>
          </a:p>
        </p:txBody>
      </p:sp>
      <p:sp>
        <p:nvSpPr>
          <p:cNvPr id="4" name="円形吹き出し 3"/>
          <p:cNvSpPr/>
          <p:nvPr/>
        </p:nvSpPr>
        <p:spPr>
          <a:xfrm rot="5400000">
            <a:off x="9672157" y="4084166"/>
            <a:ext cx="960175" cy="1945910"/>
          </a:xfrm>
          <a:prstGeom prst="wedgeEllipseCallout">
            <a:avLst>
              <a:gd name="adj1" fmla="val 33296"/>
              <a:gd name="adj2" fmla="val 102130"/>
            </a:avLst>
          </a:prstGeom>
          <a:solidFill>
            <a:srgbClr val="FFFF00"/>
          </a:solidFill>
        </p:spPr>
        <p:style>
          <a:lnRef idx="2">
            <a:schemeClr val="accent6"/>
          </a:lnRef>
          <a:fillRef idx="1">
            <a:schemeClr val="lt1"/>
          </a:fillRef>
          <a:effectRef idx="0">
            <a:schemeClr val="accent6"/>
          </a:effectRef>
          <a:fontRef idx="minor">
            <a:schemeClr val="dk1"/>
          </a:fontRef>
        </p:style>
        <p:txBody>
          <a:bodyPr vert="vert270" rtlCol="0" anchor="ctr">
            <a:normAutofit fontScale="85000" lnSpcReduction="10000"/>
          </a:bodyPr>
          <a:lstStyle/>
          <a:p>
            <a:pPr algn="ctr"/>
            <a:r>
              <a:rPr lang="ja-JP" altLang="en-US" dirty="0" smtClean="0"/>
              <a:t>パラノイアとの関係で重要</a:t>
            </a:r>
            <a:endParaRPr kumimoji="1" lang="ja-JP" altLang="en-US" dirty="0"/>
          </a:p>
        </p:txBody>
      </p:sp>
    </p:spTree>
    <p:extLst>
      <p:ext uri="{BB962C8B-B14F-4D97-AF65-F5344CB8AC3E}">
        <p14:creationId xmlns:p14="http://schemas.microsoft.com/office/powerpoint/2010/main" val="264885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ctr"/>
            <a:r>
              <a:rPr lang="ja-JP" altLang="en-US" dirty="0"/>
              <a:t>仲裁手続の</a:t>
            </a:r>
            <a:r>
              <a:rPr lang="ja-JP" altLang="en-US" dirty="0" smtClean="0"/>
              <a:t>法令違反</a:t>
            </a:r>
            <a:r>
              <a:rPr lang="en-US" altLang="ja-JP" dirty="0"/>
              <a:t>(6</a:t>
            </a:r>
            <a:r>
              <a:rPr lang="ja-JP" altLang="en-US" dirty="0"/>
              <a:t>号</a:t>
            </a:r>
            <a:r>
              <a:rPr lang="en-US" altLang="ja-JP" dirty="0" smtClean="0"/>
              <a:t>)</a:t>
            </a:r>
            <a:r>
              <a:rPr lang="ja-JP" altLang="en-US" dirty="0"/>
              <a:t/>
            </a:r>
            <a:br>
              <a:rPr lang="ja-JP" altLang="en-US" dirty="0"/>
            </a:br>
            <a:r>
              <a:rPr lang="en-US" altLang="ja-JP" dirty="0"/>
              <a:t>30</a:t>
            </a:r>
            <a:r>
              <a:rPr lang="ja-JP" altLang="en-US" dirty="0"/>
              <a:t>年高決</a:t>
            </a:r>
            <a:endParaRPr kumimoji="1" lang="ja-JP" altLang="en-US" dirty="0"/>
          </a:p>
        </p:txBody>
      </p:sp>
      <p:sp>
        <p:nvSpPr>
          <p:cNvPr id="3" name="コンテンツ プレースホルダー 2"/>
          <p:cNvSpPr>
            <a:spLocks noGrp="1"/>
          </p:cNvSpPr>
          <p:nvPr>
            <p:ph idx="1"/>
          </p:nvPr>
        </p:nvSpPr>
        <p:spPr/>
        <p:txBody>
          <a:bodyPr>
            <a:noAutofit/>
          </a:bodyPr>
          <a:lstStyle/>
          <a:p>
            <a:pPr lvl="0"/>
            <a:r>
              <a:rPr lang="ja-JP" altLang="en-US" sz="4000" dirty="0"/>
              <a:t>「この法律」</a:t>
            </a:r>
            <a:r>
              <a:rPr lang="en-US" altLang="ja-JP" sz="4000" dirty="0"/>
              <a:t>(26</a:t>
            </a:r>
            <a:r>
              <a:rPr lang="ja-JP" altLang="en-US" sz="4000" dirty="0"/>
              <a:t>条</a:t>
            </a:r>
            <a:r>
              <a:rPr lang="en-US" altLang="ja-JP" sz="4000" dirty="0"/>
              <a:t>) = </a:t>
            </a:r>
            <a:r>
              <a:rPr lang="ja-JP" altLang="en-US" sz="4000" dirty="0"/>
              <a:t>仲裁法 ≠ 民事訴訟法</a:t>
            </a:r>
          </a:p>
          <a:p>
            <a:pPr marL="914400" lvl="2" indent="0">
              <a:buNone/>
            </a:pPr>
            <a:r>
              <a:rPr lang="ja-JP" altLang="en-US" sz="3200" dirty="0"/>
              <a:t>「この法律」の公の秩序に関する規定 </a:t>
            </a:r>
            <a:r>
              <a:rPr lang="en-US" altLang="ja-JP" sz="3200" dirty="0"/>
              <a:t>&gt;</a:t>
            </a:r>
            <a:r>
              <a:rPr lang="ja-JP" altLang="en-US" sz="3200" dirty="0"/>
              <a:t>　合意 </a:t>
            </a:r>
            <a:r>
              <a:rPr lang="en-US" altLang="ja-JP" sz="3200" dirty="0"/>
              <a:t>&gt; </a:t>
            </a:r>
            <a:r>
              <a:rPr lang="ja-JP" altLang="en-US" sz="3200" dirty="0"/>
              <a:t>「この法律」の規定 </a:t>
            </a:r>
            <a:r>
              <a:rPr lang="en-US" altLang="ja-JP" sz="3200" dirty="0"/>
              <a:t>&gt; </a:t>
            </a:r>
            <a:r>
              <a:rPr lang="ja-JP" altLang="en-US" sz="3200" dirty="0"/>
              <a:t>仲裁廷の裁量</a:t>
            </a:r>
          </a:p>
          <a:p>
            <a:pPr lvl="0"/>
            <a:endParaRPr lang="ja-JP" altLang="en-US" sz="2800" dirty="0"/>
          </a:p>
        </p:txBody>
      </p:sp>
    </p:spTree>
    <p:extLst>
      <p:ext uri="{BB962C8B-B14F-4D97-AF65-F5344CB8AC3E}">
        <p14:creationId xmlns:p14="http://schemas.microsoft.com/office/powerpoint/2010/main" val="305361754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1054</TotalTime>
  <Words>1035</Words>
  <Application>Microsoft Office PowerPoint</Application>
  <PresentationFormat>ワイド画面</PresentationFormat>
  <Paragraphs>124</Paragraphs>
  <Slides>16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16</vt:i4>
      </vt:variant>
    </vt:vector>
  </HeadingPairs>
  <TitlesOfParts>
    <vt:vector size="21" baseType="lpstr">
      <vt:lpstr>新細明體</vt:lpstr>
      <vt:lpstr>游ゴシック</vt:lpstr>
      <vt:lpstr>游ゴシック Light</vt:lpstr>
      <vt:lpstr>Arial</vt:lpstr>
      <vt:lpstr>Office テーマ</vt:lpstr>
      <vt:lpstr>Due Process as a Limit to Arbitral Discretion  A Japanese Perspective 仲裁裁量の限界としての適正手続 日本の視点</vt:lpstr>
      <vt:lpstr>本報告の目的</vt:lpstr>
      <vt:lpstr>仲裁手続に関する行為規範</vt:lpstr>
      <vt:lpstr>仲裁手続に関する評価規範</vt:lpstr>
      <vt:lpstr>適正手続パラノイア Due Process Paranoia</vt:lpstr>
      <vt:lpstr>検討する判例</vt:lpstr>
      <vt:lpstr>30年高決の一般的説示</vt:lpstr>
      <vt:lpstr>防御不能(4号)</vt:lpstr>
      <vt:lpstr>仲裁手続の法令違反(6号) 30年高決</vt:lpstr>
      <vt:lpstr>公序違反(8号) 手続的公序が含まれるか</vt:lpstr>
      <vt:lpstr>公序違反(8号) 手続的公序の基準</vt:lpstr>
      <vt:lpstr>判例の評価</vt:lpstr>
      <vt:lpstr>パラノイアの処方箋(1)</vt:lpstr>
      <vt:lpstr>パラノイアの処方箋(2) 公序審査(8号)を判断内容に限定</vt:lpstr>
      <vt:lpstr>最後に 長期化と費用高騰</vt:lpstr>
      <vt:lpstr>最後に パラノイアの処方箋</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仲裁裁量の限界としての適正手続</dc:title>
  <dc:creator>Koji Takahashi</dc:creator>
  <cp:lastModifiedBy>Koji Takahashi</cp:lastModifiedBy>
  <cp:revision>295</cp:revision>
  <cp:lastPrinted>2019-04-03T05:55:12Z</cp:lastPrinted>
  <dcterms:created xsi:type="dcterms:W3CDTF">2019-03-28T08:53:18Z</dcterms:created>
  <dcterms:modified xsi:type="dcterms:W3CDTF">2019-04-04T23:32:57Z</dcterms:modified>
</cp:coreProperties>
</file>